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4" r:id="rId18"/>
    <p:sldId id="273" r:id="rId19"/>
    <p:sldId id="277" r:id="rId20"/>
    <p:sldId id="278" r:id="rId21"/>
    <p:sldId id="275" r:id="rId22"/>
    <p:sldId id="27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07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9D447E-0751-487D-84EC-D419D878735C}" type="datetime1">
              <a:rPr lang="en-GB"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07/07/2014</a:t>
            </a:fld>
            <a:endParaRPr lang="en-GB" sz="12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BC4AD9-4E13-49F4-9E51-164817DD3EFB}"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282849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2108118-D4DB-4436-9567-1683BF04C946}" type="datetime1">
              <a:rPr lang="en-GB"/>
              <a:pPr lvl="0"/>
              <a:t>07/07/2014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6"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40235E85-87AE-461D-8FFD-495CF894FF3B}" type="slidenum">
              <a:t>‹#›</a:t>
            </a:fld>
            <a:endParaRPr lang="en-GB"/>
          </a:p>
        </p:txBody>
      </p:sp>
    </p:spTree>
    <p:extLst>
      <p:ext uri="{BB962C8B-B14F-4D97-AF65-F5344CB8AC3E}">
        <p14:creationId xmlns:p14="http://schemas.microsoft.com/office/powerpoint/2010/main" val="176085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ncyclopedia-titanica.org/titanic-third-class-passenger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Why should we want to find out about Eileen O’Leary?</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Because she grew up in the Milford Street area.</a:t>
            </a:r>
          </a:p>
          <a:p>
            <a:pPr lvl="0"/>
            <a:r>
              <a:rPr lang="en-GB" dirty="0">
                <a:solidFill>
                  <a:srgbClr val="000000"/>
                </a:solidFill>
                <a:latin typeface="Arial" pitchFamily="34"/>
                <a:cs typeface="Arial" pitchFamily="34"/>
              </a:rPr>
              <a:t>She went to school and later worked in Salisbury.</a:t>
            </a:r>
          </a:p>
          <a:p>
            <a:pPr lvl="0"/>
            <a:r>
              <a:rPr lang="en-GB" dirty="0">
                <a:solidFill>
                  <a:srgbClr val="000000"/>
                </a:solidFill>
                <a:latin typeface="Arial" pitchFamily="34"/>
                <a:cs typeface="Arial" pitchFamily="34"/>
              </a:rPr>
              <a:t>Because she sailed on the </a:t>
            </a:r>
            <a:r>
              <a:rPr lang="en-GB" i="1" dirty="0">
                <a:solidFill>
                  <a:srgbClr val="000000"/>
                </a:solidFill>
                <a:latin typeface="Arial" pitchFamily="34"/>
                <a:cs typeface="Arial" pitchFamily="34"/>
              </a:rPr>
              <a:t>Titanic</a:t>
            </a:r>
            <a:r>
              <a:rPr lang="en-GB" dirty="0">
                <a:solidFill>
                  <a:srgbClr val="000000"/>
                </a:solidFill>
                <a:latin typeface="Arial" pitchFamily="34"/>
                <a:cs typeface="Arial" pitchFamily="34"/>
              </a:rPr>
              <a:t>.</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To find out more about the </a:t>
            </a:r>
            <a:r>
              <a:rPr lang="en-GB" i="1" dirty="0">
                <a:solidFill>
                  <a:srgbClr val="000000"/>
                </a:solidFill>
                <a:latin typeface="Arial" pitchFamily="34"/>
                <a:cs typeface="Arial" pitchFamily="34"/>
              </a:rPr>
              <a:t>Titanic</a:t>
            </a:r>
            <a:r>
              <a:rPr lang="en-GB" dirty="0">
                <a:solidFill>
                  <a:srgbClr val="000000"/>
                </a:solidFill>
                <a:latin typeface="Arial" pitchFamily="34"/>
                <a:cs typeface="Arial" pitchFamily="34"/>
              </a:rPr>
              <a:t>, see the presentation with these resources.</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To find out about Eileen O’Leary you will need to think like a detective; searching for evidence, examining it, and coming to your own conclusions</a:t>
            </a:r>
            <a:r>
              <a:rPr lang="en-GB" dirty="0" smtClean="0">
                <a:solidFill>
                  <a:srgbClr val="000000"/>
                </a:solidFill>
                <a:latin typeface="Arial" pitchFamily="34"/>
                <a:cs typeface="Arial" pitchFamily="34"/>
              </a:rPr>
              <a:t>.</a:t>
            </a:r>
          </a:p>
          <a:p>
            <a:pPr lvl="0"/>
            <a:endParaRPr lang="en-GB" dirty="0" smtClean="0">
              <a:solidFill>
                <a:srgbClr val="000000"/>
              </a:solidFill>
              <a:latin typeface="Arial" pitchFamily="34"/>
              <a:cs typeface="Arial" pitchFamily="34"/>
            </a:endParaRPr>
          </a:p>
          <a:p>
            <a:pPr lvl="0"/>
            <a:r>
              <a:rPr lang="en-GB" i="1" dirty="0" smtClean="0">
                <a:solidFill>
                  <a:srgbClr val="000000"/>
                </a:solidFill>
                <a:latin typeface="Arial" pitchFamily="34"/>
                <a:cs typeface="Arial" pitchFamily="34"/>
              </a:rPr>
              <a:t>There are many documents in this presentation that you can print off and use in group work for practice in using evidence.</a:t>
            </a:r>
            <a:endParaRPr lang="en-GB" i="1" dirty="0">
              <a:solidFill>
                <a:srgbClr val="000000"/>
              </a:solidFill>
              <a:latin typeface="Arial" pitchFamily="34"/>
              <a:cs typeface="Arial" pitchFamily="34"/>
            </a:endParaRPr>
          </a:p>
          <a:p>
            <a:pPr lvl="0"/>
            <a:endParaRPr lang="en-GB" sz="1400" dirty="0">
              <a:solidFill>
                <a:srgbClr val="000000"/>
              </a:solidFill>
              <a:latin typeface="Arial" pitchFamily="34"/>
              <a:cs typeface="Arial" pitchFamily="34"/>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119174-DA04-4EFB-B4F3-B16376170D0C}"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This photograph was taken in 1901 or 1902.</a:t>
            </a:r>
          </a:p>
          <a:p>
            <a:pPr lvl="0"/>
            <a:r>
              <a:rPr lang="en-GB" dirty="0">
                <a:solidFill>
                  <a:srgbClr val="000000"/>
                </a:solidFill>
                <a:latin typeface="Arial" pitchFamily="34"/>
                <a:cs typeface="Arial" pitchFamily="34"/>
              </a:rPr>
              <a:t>Eileen would have been about 8 or 9 years old then . </a:t>
            </a:r>
            <a:endParaRPr lang="en-GB" dirty="0" smtClean="0">
              <a:solidFill>
                <a:srgbClr val="000000"/>
              </a:solidFill>
              <a:latin typeface="Arial" pitchFamily="34"/>
              <a:cs typeface="Arial" pitchFamily="34"/>
            </a:endParaRP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The photographer has invited the more clean and tidy children to be photographed! </a:t>
            </a:r>
            <a:r>
              <a:rPr lang="en-GB" dirty="0" smtClean="0">
                <a:solidFill>
                  <a:srgbClr val="000000"/>
                </a:solidFill>
                <a:latin typeface="Arial" pitchFamily="34"/>
                <a:cs typeface="Arial" pitchFamily="34"/>
              </a:rPr>
              <a:t>Eileen </a:t>
            </a:r>
            <a:r>
              <a:rPr lang="en-GB" dirty="0">
                <a:solidFill>
                  <a:srgbClr val="000000"/>
                </a:solidFill>
                <a:latin typeface="Arial" pitchFamily="34"/>
                <a:cs typeface="Arial" pitchFamily="34"/>
              </a:rPr>
              <a:t>may well have been one of them</a:t>
            </a:r>
            <a:r>
              <a:rPr lang="en-GB" dirty="0" smtClean="0">
                <a:solidFill>
                  <a:srgbClr val="000000"/>
                </a:solidFill>
                <a:latin typeface="Arial" pitchFamily="34"/>
                <a:cs typeface="Arial" pitchFamily="34"/>
              </a:rPr>
              <a:t>. </a:t>
            </a:r>
          </a:p>
          <a:p>
            <a:pPr lvl="0"/>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Which one do you think might be her?</a:t>
            </a:r>
          </a:p>
          <a:p>
            <a:pPr lvl="0"/>
            <a:r>
              <a:rPr lang="en-GB" dirty="0" smtClean="0">
                <a:solidFill>
                  <a:srgbClr val="000000"/>
                </a:solidFill>
                <a:latin typeface="Arial" pitchFamily="34"/>
                <a:cs typeface="Arial" pitchFamily="34"/>
              </a:rPr>
              <a:t>What makes you think so?</a:t>
            </a:r>
          </a:p>
          <a:p>
            <a:pPr lvl="0"/>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Small boys wore dresses like the girls until they were four or five. </a:t>
            </a:r>
          </a:p>
          <a:p>
            <a:pPr lvl="0"/>
            <a:r>
              <a:rPr lang="en-GB" dirty="0" smtClean="0">
                <a:solidFill>
                  <a:srgbClr val="000000"/>
                </a:solidFill>
                <a:latin typeface="Arial" pitchFamily="34"/>
                <a:cs typeface="Arial" pitchFamily="34"/>
              </a:rPr>
              <a:t>Can you spot a boy older than five in this photograph? </a:t>
            </a:r>
          </a:p>
          <a:p>
            <a:pPr lvl="0"/>
            <a:r>
              <a:rPr lang="en-GB" dirty="0" smtClean="0">
                <a:solidFill>
                  <a:srgbClr val="000000"/>
                </a:solidFill>
                <a:latin typeface="Arial" pitchFamily="34"/>
                <a:cs typeface="Arial" pitchFamily="34"/>
              </a:rPr>
              <a:t>How about one in skirts?</a:t>
            </a:r>
            <a:endParaRPr lang="en-GB" dirty="0">
              <a:solidFill>
                <a:srgbClr val="000000"/>
              </a:solidFill>
              <a:latin typeface="Arial" pitchFamily="34"/>
              <a:cs typeface="Arial" pitchFamily="34"/>
            </a:endParaRPr>
          </a:p>
          <a:p>
            <a:pPr lvl="0"/>
            <a:endParaRPr lang="en-GB" dirty="0">
              <a:solidFill>
                <a:srgbClr val="000000"/>
              </a:solidFill>
              <a:latin typeface="Calibri"/>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7A5479-9094-42AF-9622-D6BC0CCF5041}" type="slidenum">
              <a:t>10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755650"/>
            <a:ext cx="4572000" cy="3429000"/>
          </a:xfrm>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smtClean="0">
                <a:solidFill>
                  <a:srgbClr val="000000"/>
                </a:solidFill>
                <a:latin typeface="Arial" pitchFamily="34"/>
                <a:cs typeface="Arial" pitchFamily="34"/>
              </a:rPr>
              <a:t>Eileen had her photograph taken when she was a bit older, before she left home (on left of screen)</a:t>
            </a:r>
          </a:p>
          <a:p>
            <a:pPr lvl="0"/>
            <a:endParaRPr lang="en-GB" dirty="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The other two pictures are artist’s impressions of how she might have looked. How accurate do you think they are?</a:t>
            </a:r>
          </a:p>
          <a:p>
            <a:pPr lvl="0"/>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There </a:t>
            </a:r>
            <a:r>
              <a:rPr lang="en-GB" dirty="0">
                <a:solidFill>
                  <a:srgbClr val="000000"/>
                </a:solidFill>
                <a:latin typeface="Arial" pitchFamily="34"/>
                <a:cs typeface="Arial" pitchFamily="34"/>
              </a:rPr>
              <a:t>were no teenage clothes in those days. </a:t>
            </a:r>
          </a:p>
          <a:p>
            <a:pPr lvl="0"/>
            <a:r>
              <a:rPr lang="en-GB" dirty="0" smtClean="0">
                <a:solidFill>
                  <a:srgbClr val="000000"/>
                </a:solidFill>
                <a:latin typeface="Arial" pitchFamily="34"/>
                <a:cs typeface="Arial" pitchFamily="34"/>
              </a:rPr>
              <a:t>At about 14 years old Eileen </a:t>
            </a:r>
            <a:r>
              <a:rPr lang="en-GB" dirty="0">
                <a:solidFill>
                  <a:srgbClr val="000000"/>
                </a:solidFill>
                <a:latin typeface="Arial" pitchFamily="34"/>
                <a:cs typeface="Arial" pitchFamily="34"/>
              </a:rPr>
              <a:t>would have gone straight from wearing children’s clothes </a:t>
            </a:r>
            <a:r>
              <a:rPr lang="en-GB" dirty="0" smtClean="0">
                <a:solidFill>
                  <a:srgbClr val="000000"/>
                </a:solidFill>
                <a:latin typeface="Arial" pitchFamily="34"/>
                <a:cs typeface="Arial" pitchFamily="34"/>
              </a:rPr>
              <a:t>to </a:t>
            </a:r>
            <a:r>
              <a:rPr lang="en-GB" dirty="0">
                <a:solidFill>
                  <a:srgbClr val="000000"/>
                </a:solidFill>
                <a:latin typeface="Arial" pitchFamily="34"/>
                <a:cs typeface="Arial" pitchFamily="34"/>
              </a:rPr>
              <a:t>wearing </a:t>
            </a:r>
            <a:r>
              <a:rPr lang="en-GB" dirty="0" smtClean="0">
                <a:solidFill>
                  <a:srgbClr val="000000"/>
                </a:solidFill>
                <a:latin typeface="Arial" pitchFamily="34"/>
                <a:cs typeface="Arial" pitchFamily="34"/>
              </a:rPr>
              <a:t>a tight corset </a:t>
            </a:r>
            <a:r>
              <a:rPr lang="en-GB" dirty="0">
                <a:solidFill>
                  <a:srgbClr val="000000"/>
                </a:solidFill>
                <a:latin typeface="Arial" pitchFamily="34"/>
                <a:cs typeface="Arial" pitchFamily="34"/>
              </a:rPr>
              <a:t>and long </a:t>
            </a:r>
            <a:r>
              <a:rPr lang="en-GB" dirty="0" smtClean="0">
                <a:solidFill>
                  <a:srgbClr val="000000"/>
                </a:solidFill>
                <a:latin typeface="Arial" pitchFamily="34"/>
                <a:cs typeface="Arial" pitchFamily="34"/>
              </a:rPr>
              <a:t>skirt. </a:t>
            </a:r>
          </a:p>
          <a:p>
            <a:pPr lvl="0"/>
            <a:endParaRPr lang="en-GB" dirty="0" smtClean="0">
              <a:solidFill>
                <a:srgbClr val="000000"/>
              </a:solidFill>
              <a:latin typeface="Arial" pitchFamily="34"/>
              <a:cs typeface="Arial" pitchFamily="34"/>
            </a:endParaRPr>
          </a:p>
          <a:p>
            <a:pPr lvl="0"/>
            <a:r>
              <a:rPr lang="en-GB" i="1" dirty="0" smtClean="0">
                <a:solidFill>
                  <a:srgbClr val="000000"/>
                </a:solidFill>
                <a:latin typeface="Arial" pitchFamily="34"/>
                <a:cs typeface="Arial" pitchFamily="34"/>
              </a:rPr>
              <a:t>(a corset was made of linen with whalebone strips sewn into it. It was laced tightly from chest to hips to make the wearer look straight and slim.)</a:t>
            </a:r>
          </a:p>
          <a:p>
            <a:pPr lvl="0"/>
            <a:endParaRPr lang="en-GB" dirty="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What do you think would be different if you had to wear a corset? </a:t>
            </a:r>
            <a:r>
              <a:rPr lang="en-GB" i="1" dirty="0" smtClean="0">
                <a:solidFill>
                  <a:srgbClr val="000000"/>
                </a:solidFill>
                <a:latin typeface="Arial" pitchFamily="34"/>
                <a:cs typeface="Arial" pitchFamily="34"/>
              </a:rPr>
              <a:t>(behaviour, posture, appetite, comfort)</a:t>
            </a:r>
          </a:p>
          <a:p>
            <a:pPr lvl="0"/>
            <a:endParaRPr lang="en-GB" sz="1400" dirty="0">
              <a:solidFill>
                <a:srgbClr val="000000"/>
              </a:solidFill>
              <a:latin typeface="Arial" pitchFamily="34"/>
              <a:cs typeface="Arial" pitchFamily="34"/>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790202-1C3E-4B5D-9D41-9D9AF68DCF69}"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92694" y="4283964"/>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When Eileen was 14 years old she left school and got a </a:t>
            </a:r>
            <a:r>
              <a:rPr lang="en-GB" dirty="0" smtClean="0">
                <a:solidFill>
                  <a:srgbClr val="000000"/>
                </a:solidFill>
                <a:latin typeface="Arial" pitchFamily="34"/>
                <a:cs typeface="Arial" pitchFamily="34"/>
              </a:rPr>
              <a:t>job as </a:t>
            </a:r>
            <a:r>
              <a:rPr lang="en-GB" dirty="0">
                <a:solidFill>
                  <a:srgbClr val="000000"/>
                </a:solidFill>
                <a:latin typeface="Arial" pitchFamily="34"/>
                <a:cs typeface="Arial" pitchFamily="34"/>
              </a:rPr>
              <a:t>a cashier at the busy </a:t>
            </a:r>
            <a:r>
              <a:rPr lang="en-GB" dirty="0" err="1">
                <a:solidFill>
                  <a:srgbClr val="000000"/>
                </a:solidFill>
                <a:latin typeface="Arial" pitchFamily="34"/>
                <a:cs typeface="Arial" pitchFamily="34"/>
              </a:rPr>
              <a:t>Liptons</a:t>
            </a:r>
            <a:r>
              <a:rPr lang="en-GB" dirty="0">
                <a:solidFill>
                  <a:srgbClr val="000000"/>
                </a:solidFill>
                <a:latin typeface="Arial" pitchFamily="34"/>
                <a:cs typeface="Arial" pitchFamily="34"/>
              </a:rPr>
              <a:t> Grocery Store. (In Salisbury, where Boots is now)</a:t>
            </a:r>
          </a:p>
          <a:p>
            <a:pPr lvl="0"/>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Eileen </a:t>
            </a:r>
            <a:r>
              <a:rPr lang="en-GB" dirty="0">
                <a:solidFill>
                  <a:srgbClr val="000000"/>
                </a:solidFill>
                <a:latin typeface="Arial" pitchFamily="34"/>
                <a:cs typeface="Arial" pitchFamily="34"/>
              </a:rPr>
              <a:t>was given a job as a </a:t>
            </a:r>
            <a:r>
              <a:rPr lang="en-GB" dirty="0" smtClean="0">
                <a:solidFill>
                  <a:srgbClr val="000000"/>
                </a:solidFill>
                <a:latin typeface="Arial" pitchFamily="34"/>
                <a:cs typeface="Arial" pitchFamily="34"/>
              </a:rPr>
              <a:t>cashier. That means she had to deal with the money. </a:t>
            </a:r>
          </a:p>
          <a:p>
            <a:pPr lvl="0"/>
            <a:r>
              <a:rPr lang="en-GB" dirty="0" smtClean="0">
                <a:solidFill>
                  <a:srgbClr val="000000"/>
                </a:solidFill>
                <a:latin typeface="Arial" pitchFamily="34"/>
                <a:cs typeface="Arial" pitchFamily="34"/>
              </a:rPr>
              <a:t>What </a:t>
            </a:r>
            <a:r>
              <a:rPr lang="en-GB" dirty="0">
                <a:solidFill>
                  <a:srgbClr val="000000"/>
                </a:solidFill>
                <a:latin typeface="Arial" pitchFamily="34"/>
                <a:cs typeface="Arial" pitchFamily="34"/>
              </a:rPr>
              <a:t>would she use to help her add up the grocery bills? (Pencil and paper</a:t>
            </a:r>
            <a:r>
              <a:rPr lang="en-GB" dirty="0" smtClean="0">
                <a:solidFill>
                  <a:srgbClr val="000000"/>
                </a:solidFill>
                <a:latin typeface="Arial" pitchFamily="34"/>
                <a:cs typeface="Arial" pitchFamily="34"/>
              </a:rPr>
              <a:t>)</a:t>
            </a:r>
          </a:p>
          <a:p>
            <a:pPr lvl="0"/>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Could you use this as evidence that she was good at Maths?</a:t>
            </a:r>
            <a:endParaRPr lang="en-GB" dirty="0">
              <a:solidFill>
                <a:srgbClr val="000000"/>
              </a:solidFill>
              <a:latin typeface="Arial" pitchFamily="34"/>
              <a:cs typeface="Arial" pitchFamily="34"/>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AF55F8-EA32-43F2-9C0A-6F126E11DA48}"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Have a look at </a:t>
            </a:r>
            <a:r>
              <a:rPr lang="en-GB" dirty="0" smtClean="0">
                <a:solidFill>
                  <a:srgbClr val="000000"/>
                </a:solidFill>
                <a:latin typeface="Arial" pitchFamily="34"/>
                <a:cs typeface="Arial" pitchFamily="34"/>
              </a:rPr>
              <a:t>Neal McNamee’s </a:t>
            </a:r>
            <a:r>
              <a:rPr lang="en-GB" dirty="0">
                <a:solidFill>
                  <a:srgbClr val="000000"/>
                </a:solidFill>
                <a:latin typeface="Arial" pitchFamily="34"/>
                <a:cs typeface="Arial" pitchFamily="34"/>
              </a:rPr>
              <a:t>portrait. What does it tell you about him? </a:t>
            </a:r>
            <a:r>
              <a:rPr lang="en-GB" i="1" dirty="0">
                <a:solidFill>
                  <a:srgbClr val="000000"/>
                </a:solidFill>
                <a:latin typeface="Arial" pitchFamily="34"/>
                <a:cs typeface="Arial" pitchFamily="34"/>
              </a:rPr>
              <a:t>(smart</a:t>
            </a:r>
            <a:r>
              <a:rPr lang="en-GB" i="1" dirty="0" smtClean="0">
                <a:solidFill>
                  <a:srgbClr val="000000"/>
                </a:solidFill>
                <a:latin typeface="Arial" pitchFamily="34"/>
                <a:cs typeface="Arial" pitchFamily="34"/>
              </a:rPr>
              <a:t>, fashionable, </a:t>
            </a:r>
            <a:r>
              <a:rPr lang="en-GB" i="1" dirty="0">
                <a:solidFill>
                  <a:srgbClr val="000000"/>
                </a:solidFill>
                <a:latin typeface="Arial" pitchFamily="34"/>
                <a:cs typeface="Arial" pitchFamily="34"/>
              </a:rPr>
              <a:t>cared about his appearance, confident…)</a:t>
            </a:r>
          </a:p>
          <a:p>
            <a:pPr lvl="0"/>
            <a:r>
              <a:rPr lang="en-GB" dirty="0" smtClean="0">
                <a:solidFill>
                  <a:srgbClr val="000000"/>
                </a:solidFill>
                <a:latin typeface="Arial" pitchFamily="34"/>
                <a:cs typeface="Arial" pitchFamily="34"/>
              </a:rPr>
              <a:t>Look again at </a:t>
            </a:r>
            <a:r>
              <a:rPr lang="en-GB" dirty="0">
                <a:solidFill>
                  <a:srgbClr val="000000"/>
                </a:solidFill>
                <a:latin typeface="Arial" pitchFamily="34"/>
                <a:cs typeface="Arial" pitchFamily="34"/>
              </a:rPr>
              <a:t>his clothes. </a:t>
            </a:r>
          </a:p>
          <a:p>
            <a:pPr lvl="0"/>
            <a:r>
              <a:rPr lang="en-GB" dirty="0">
                <a:solidFill>
                  <a:srgbClr val="000000"/>
                </a:solidFill>
                <a:latin typeface="Arial" pitchFamily="34"/>
                <a:cs typeface="Arial" pitchFamily="34"/>
              </a:rPr>
              <a:t>How would you feel wearing a stiff collar like that? </a:t>
            </a:r>
          </a:p>
          <a:p>
            <a:pPr lvl="0"/>
            <a:r>
              <a:rPr lang="en-GB" dirty="0">
                <a:solidFill>
                  <a:srgbClr val="000000"/>
                </a:solidFill>
                <a:latin typeface="Arial" pitchFamily="34"/>
                <a:cs typeface="Arial" pitchFamily="34"/>
              </a:rPr>
              <a:t>100 years ago collars were not sewn on, so they could be changed when dirty without washing the whole shirt.</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Neal was good at his job. </a:t>
            </a:r>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Mr </a:t>
            </a:r>
            <a:r>
              <a:rPr lang="en-GB" dirty="0">
                <a:solidFill>
                  <a:srgbClr val="000000"/>
                </a:solidFill>
                <a:latin typeface="Arial" pitchFamily="34"/>
                <a:cs typeface="Arial" pitchFamily="34"/>
              </a:rPr>
              <a:t>Lipton offered him a job in New York as an assistant manager. </a:t>
            </a:r>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He </a:t>
            </a:r>
            <a:r>
              <a:rPr lang="en-GB" dirty="0">
                <a:solidFill>
                  <a:srgbClr val="000000"/>
                </a:solidFill>
                <a:latin typeface="Arial" pitchFamily="34"/>
                <a:cs typeface="Arial" pitchFamily="34"/>
              </a:rPr>
              <a:t>would sell tea, coffee and ham to American shops.</a:t>
            </a:r>
          </a:p>
          <a:p>
            <a:pPr lvl="0"/>
            <a:endParaRPr lang="en-GB" sz="1400" dirty="0">
              <a:solidFill>
                <a:srgbClr val="000000"/>
              </a:solidFill>
              <a:latin typeface="Arial" pitchFamily="34"/>
              <a:cs typeface="Arial" pitchFamily="34"/>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C1905D-4C20-433F-88D3-AFDA21851F55}" type="slidenum">
              <a:t>13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55650"/>
            <a:ext cx="4572000" cy="3429000"/>
          </a:xfrm>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smtClean="0">
                <a:solidFill>
                  <a:srgbClr val="000000"/>
                </a:solidFill>
                <a:latin typeface="Arial" pitchFamily="34" charset="0"/>
                <a:cs typeface="Arial" pitchFamily="34" charset="0"/>
              </a:rPr>
              <a:t>Eileen’s mother Minnie helped her </a:t>
            </a:r>
            <a:r>
              <a:rPr lang="en-GB" dirty="0">
                <a:solidFill>
                  <a:srgbClr val="000000"/>
                </a:solidFill>
                <a:latin typeface="Arial" pitchFamily="34" charset="0"/>
                <a:cs typeface="Arial" pitchFamily="34" charset="0"/>
              </a:rPr>
              <a:t>to pack. We know she packed a blue skirt and a white “sailor” blouse with a blue anchor sewn on it.  There was a New Testament in her case too. </a:t>
            </a:r>
            <a:r>
              <a:rPr lang="en-GB" dirty="0" smtClean="0">
                <a:solidFill>
                  <a:srgbClr val="000000"/>
                </a:solidFill>
                <a:latin typeface="Arial" pitchFamily="34" charset="0"/>
                <a:cs typeface="Arial" pitchFamily="34" charset="0"/>
              </a:rPr>
              <a:t>(Do you remember where it came from?)</a:t>
            </a:r>
          </a:p>
          <a:p>
            <a:pPr lvl="0"/>
            <a:endParaRPr lang="en-GB" dirty="0">
              <a:solidFill>
                <a:srgbClr val="000000"/>
              </a:solidFill>
              <a:latin typeface="Arial" pitchFamily="34" charset="0"/>
              <a:cs typeface="Arial" pitchFamily="34" charset="0"/>
            </a:endParaRPr>
          </a:p>
          <a:p>
            <a:pPr lvl="0"/>
            <a:r>
              <a:rPr lang="en-GB" dirty="0">
                <a:solidFill>
                  <a:srgbClr val="000000"/>
                </a:solidFill>
                <a:latin typeface="Arial" pitchFamily="34" charset="0"/>
                <a:cs typeface="Arial" pitchFamily="34" charset="0"/>
              </a:rPr>
              <a:t>Minnie said goodbye </a:t>
            </a:r>
            <a:r>
              <a:rPr lang="en-GB" dirty="0" smtClean="0">
                <a:solidFill>
                  <a:srgbClr val="000000"/>
                </a:solidFill>
                <a:latin typeface="Arial" pitchFamily="34" charset="0"/>
                <a:cs typeface="Arial" pitchFamily="34" charset="0"/>
              </a:rPr>
              <a:t>to them both in </a:t>
            </a:r>
            <a:r>
              <a:rPr lang="en-GB" dirty="0">
                <a:solidFill>
                  <a:srgbClr val="000000"/>
                </a:solidFill>
                <a:latin typeface="Arial" pitchFamily="34" charset="0"/>
                <a:cs typeface="Arial" pitchFamily="34" charset="0"/>
              </a:rPr>
              <a:t>Salisbury. Richard and </a:t>
            </a:r>
            <a:r>
              <a:rPr lang="en-GB" dirty="0" smtClean="0">
                <a:solidFill>
                  <a:srgbClr val="000000"/>
                </a:solidFill>
                <a:latin typeface="Arial" pitchFamily="34" charset="0"/>
                <a:cs typeface="Arial" pitchFamily="34" charset="0"/>
              </a:rPr>
              <a:t>Eileen’s </a:t>
            </a:r>
            <a:r>
              <a:rPr lang="en-GB" dirty="0">
                <a:solidFill>
                  <a:srgbClr val="000000"/>
                </a:solidFill>
                <a:latin typeface="Arial" pitchFamily="34" charset="0"/>
                <a:cs typeface="Arial" pitchFamily="34" charset="0"/>
              </a:rPr>
              <a:t>brother Gallie went with them to Southampton docks and waved them goodbye.</a:t>
            </a:r>
          </a:p>
          <a:p>
            <a:pPr lvl="0"/>
            <a:endParaRPr lang="en-GB" dirty="0">
              <a:solidFill>
                <a:srgbClr val="000000"/>
              </a:solidFill>
              <a:latin typeface="Arial" pitchFamily="34" charset="0"/>
              <a:cs typeface="Arial" pitchFamily="34" charset="0"/>
            </a:endParaRPr>
          </a:p>
          <a:p>
            <a:pPr lvl="0"/>
            <a:r>
              <a:rPr lang="en-GB" dirty="0">
                <a:solidFill>
                  <a:srgbClr val="000000"/>
                </a:solidFill>
                <a:latin typeface="Arial" pitchFamily="34" charset="0"/>
                <a:cs typeface="Arial" pitchFamily="34" charset="0"/>
              </a:rPr>
              <a:t>How would you have felt if you were going to travel on the maiden voyage of such a beautiful, big, new </a:t>
            </a:r>
            <a:r>
              <a:rPr lang="en-GB" dirty="0" smtClean="0">
                <a:solidFill>
                  <a:srgbClr val="000000"/>
                </a:solidFill>
                <a:latin typeface="Arial" pitchFamily="34" charset="0"/>
                <a:cs typeface="Arial" pitchFamily="34" charset="0"/>
              </a:rPr>
              <a:t>ship like the </a:t>
            </a:r>
            <a:r>
              <a:rPr lang="en-GB" i="1" dirty="0" smtClean="0">
                <a:solidFill>
                  <a:srgbClr val="000000"/>
                </a:solidFill>
                <a:latin typeface="Arial" pitchFamily="34" charset="0"/>
                <a:cs typeface="Arial" pitchFamily="34" charset="0"/>
              </a:rPr>
              <a:t>Titanic</a:t>
            </a:r>
            <a:r>
              <a:rPr lang="en-GB" dirty="0" smtClean="0">
                <a:solidFill>
                  <a:srgbClr val="000000"/>
                </a:solidFill>
                <a:latin typeface="Arial" pitchFamily="34" charset="0"/>
                <a:cs typeface="Arial" pitchFamily="34" charset="0"/>
              </a:rPr>
              <a:t>? </a:t>
            </a:r>
          </a:p>
          <a:p>
            <a:pPr lvl="0"/>
            <a:endParaRPr lang="en-GB" dirty="0">
              <a:solidFill>
                <a:srgbClr val="000000"/>
              </a:solidFill>
              <a:latin typeface="Arial" pitchFamily="34" charset="0"/>
              <a:cs typeface="Arial" pitchFamily="34" charset="0"/>
            </a:endParaRPr>
          </a:p>
          <a:p>
            <a:pPr lvl="0"/>
            <a:r>
              <a:rPr lang="en-GB" dirty="0">
                <a:solidFill>
                  <a:srgbClr val="000000"/>
                </a:solidFill>
                <a:latin typeface="Arial" pitchFamily="34" charset="0"/>
                <a:cs typeface="Arial" pitchFamily="34" charset="0"/>
              </a:rPr>
              <a:t>Do you think they felt the same?</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360933-A242-4C18-9C54-B1B9388C5EE7}" type="slidenum">
              <a:t>14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kern="0" dirty="0">
                <a:solidFill>
                  <a:srgbClr val="000000"/>
                </a:solidFill>
                <a:latin typeface="Arial" pitchFamily="34"/>
                <a:cs typeface="Arial" pitchFamily="34"/>
              </a:rPr>
              <a:t>On April 12</a:t>
            </a:r>
            <a:r>
              <a:rPr lang="en-GB" kern="0" baseline="30000" dirty="0">
                <a:solidFill>
                  <a:srgbClr val="000000"/>
                </a:solidFill>
                <a:latin typeface="Arial" pitchFamily="34"/>
                <a:cs typeface="Arial" pitchFamily="34"/>
              </a:rPr>
              <a:t>th</a:t>
            </a:r>
            <a:r>
              <a:rPr lang="en-GB" kern="0" dirty="0">
                <a:solidFill>
                  <a:srgbClr val="000000"/>
                </a:solidFill>
                <a:latin typeface="Arial" pitchFamily="34"/>
                <a:cs typeface="Arial" pitchFamily="34"/>
              </a:rPr>
              <a:t> 1912 the young </a:t>
            </a:r>
            <a:r>
              <a:rPr lang="en-GB" kern="0" dirty="0" smtClean="0">
                <a:solidFill>
                  <a:srgbClr val="000000"/>
                </a:solidFill>
                <a:latin typeface="Arial" pitchFamily="34"/>
                <a:cs typeface="Arial" pitchFamily="34"/>
              </a:rPr>
              <a:t>couple, now Mr and Mrs McNamee </a:t>
            </a:r>
            <a:r>
              <a:rPr lang="en-GB" kern="0" dirty="0">
                <a:solidFill>
                  <a:srgbClr val="000000"/>
                </a:solidFill>
                <a:latin typeface="Arial" pitchFamily="34"/>
                <a:cs typeface="Arial" pitchFamily="34"/>
              </a:rPr>
              <a:t>boarded the </a:t>
            </a:r>
            <a:r>
              <a:rPr lang="en-GB" i="1" kern="0" dirty="0">
                <a:solidFill>
                  <a:srgbClr val="000000"/>
                </a:solidFill>
                <a:latin typeface="Arial" pitchFamily="34"/>
                <a:cs typeface="Arial" pitchFamily="34"/>
              </a:rPr>
              <a:t>Titanic</a:t>
            </a:r>
            <a:r>
              <a:rPr lang="en-GB" kern="0" dirty="0">
                <a:solidFill>
                  <a:srgbClr val="000000"/>
                </a:solidFill>
                <a:latin typeface="Arial" pitchFamily="34"/>
                <a:cs typeface="Arial" pitchFamily="34"/>
              </a:rPr>
              <a:t> in Southampton and set off for their new life.</a:t>
            </a:r>
          </a:p>
          <a:p>
            <a:pPr lvl="0"/>
            <a:endParaRPr lang="en-GB" kern="0" dirty="0">
              <a:solidFill>
                <a:srgbClr val="000000"/>
              </a:solidFill>
              <a:latin typeface="Arial" pitchFamily="34"/>
              <a:cs typeface="Arial" pitchFamily="34"/>
            </a:endParaRPr>
          </a:p>
          <a:p>
            <a:pPr lvl="0"/>
            <a:r>
              <a:rPr lang="en-GB" kern="0" dirty="0">
                <a:solidFill>
                  <a:srgbClr val="000000"/>
                </a:solidFill>
                <a:latin typeface="Arial" pitchFamily="34"/>
                <a:cs typeface="Arial" pitchFamily="34"/>
              </a:rPr>
              <a:t>They were emigrating to America. They knew they </a:t>
            </a:r>
            <a:r>
              <a:rPr lang="en-GB" kern="0" dirty="0" smtClean="0">
                <a:solidFill>
                  <a:srgbClr val="000000"/>
                </a:solidFill>
                <a:latin typeface="Arial" pitchFamily="34"/>
                <a:cs typeface="Arial" pitchFamily="34"/>
              </a:rPr>
              <a:t>might never </a:t>
            </a:r>
            <a:r>
              <a:rPr lang="en-GB" kern="0" dirty="0">
                <a:solidFill>
                  <a:srgbClr val="000000"/>
                </a:solidFill>
                <a:latin typeface="Arial" pitchFamily="34"/>
                <a:cs typeface="Arial" pitchFamily="34"/>
              </a:rPr>
              <a:t>see their families again </a:t>
            </a:r>
            <a:r>
              <a:rPr lang="en-GB" i="1" kern="0" dirty="0" smtClean="0">
                <a:solidFill>
                  <a:srgbClr val="000000"/>
                </a:solidFill>
                <a:latin typeface="Arial" pitchFamily="34"/>
                <a:cs typeface="Arial" pitchFamily="34"/>
              </a:rPr>
              <a:t>(It cost so much to travel across the Atlantic - no </a:t>
            </a:r>
            <a:r>
              <a:rPr lang="en-GB" i="1" kern="0" dirty="0">
                <a:solidFill>
                  <a:srgbClr val="000000"/>
                </a:solidFill>
                <a:latin typeface="Arial" pitchFamily="34"/>
                <a:cs typeface="Arial" pitchFamily="34"/>
              </a:rPr>
              <a:t>cheap flights then).</a:t>
            </a:r>
          </a:p>
          <a:p>
            <a:pPr lvl="0"/>
            <a:endParaRPr lang="en-GB" dirty="0">
              <a:solidFill>
                <a:srgbClr val="000000"/>
              </a:solidFill>
              <a:latin typeface="Calibri"/>
            </a:endParaRPr>
          </a:p>
          <a:p>
            <a:pPr lvl="0"/>
            <a:r>
              <a:rPr lang="en-GB" dirty="0">
                <a:solidFill>
                  <a:srgbClr val="000000"/>
                </a:solidFill>
                <a:latin typeface="Arial" pitchFamily="34"/>
                <a:cs typeface="Arial" pitchFamily="34"/>
              </a:rPr>
              <a:t>What does that tell us about Eileen? </a:t>
            </a:r>
            <a:r>
              <a:rPr lang="en-GB" i="1" dirty="0">
                <a:solidFill>
                  <a:srgbClr val="000000"/>
                </a:solidFill>
                <a:latin typeface="Arial" pitchFamily="34"/>
                <a:cs typeface="Arial" pitchFamily="34"/>
              </a:rPr>
              <a:t>(Brave? Adventurous? Very much in love?)</a:t>
            </a:r>
          </a:p>
          <a:p>
            <a:pPr lvl="0"/>
            <a:endParaRPr lang="en-GB" sz="1400" dirty="0">
              <a:solidFill>
                <a:srgbClr val="000000"/>
              </a:solidFill>
              <a:latin typeface="Calibri"/>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FA2FC8-81E1-497C-80E3-040F84B6FFA4}" type="slidenum">
              <a:t>15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i="1" dirty="0" smtClean="0">
              <a:latin typeface="Arial" pitchFamily="34" charset="0"/>
              <a:cs typeface="Arial" pitchFamily="34" charset="0"/>
            </a:endParaRPr>
          </a:p>
          <a:p>
            <a:endParaRPr lang="en-GB"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lvl="0"/>
            <a:fld id="{40235E85-87AE-461D-8FFD-495CF894FF3B}" type="slidenum">
              <a:rPr lang="en-GB" smtClean="0"/>
              <a:t>16</a:t>
            </a:fld>
            <a:endParaRPr lang="en-GB"/>
          </a:p>
        </p:txBody>
      </p:sp>
      <p:sp>
        <p:nvSpPr>
          <p:cNvPr id="5" name="Rectangle 4"/>
          <p:cNvSpPr/>
          <p:nvPr/>
        </p:nvSpPr>
        <p:spPr>
          <a:xfrm>
            <a:off x="908720" y="4788024"/>
            <a:ext cx="5143500" cy="3298339"/>
          </a:xfrm>
          <a:prstGeom prst="rect">
            <a:avLst/>
          </a:prstGeom>
        </p:spPr>
        <p:txBody>
          <a:bodyPr wrap="square">
            <a:spAutoFit/>
          </a:bodyPr>
          <a:lstStyle/>
          <a:p>
            <a:pPr lvl="0">
              <a:spcBef>
                <a:spcPts val="700"/>
              </a:spcBef>
            </a:pPr>
            <a:r>
              <a:rPr lang="en-GB" sz="1200" u="sng" dirty="0">
                <a:latin typeface="Arial" pitchFamily="34"/>
                <a:cs typeface="Arial" pitchFamily="34"/>
                <a:hlinkClick r:id=""/>
              </a:rPr>
              <a:t>http</a:t>
            </a:r>
            <a:r>
              <a:rPr lang="en-GB" sz="1200" u="sng" dirty="0">
                <a:latin typeface="Arial" pitchFamily="34"/>
                <a:cs typeface="Arial" pitchFamily="34"/>
                <a:hlinkClick r:id="rId3"/>
              </a:rPr>
              <a:t>://www.encyclopedia-titanica.org/titanic-third-class-passengers/</a:t>
            </a:r>
            <a:r>
              <a:rPr lang="en-GB" sz="1200" dirty="0">
                <a:latin typeface="Arial" pitchFamily="34"/>
                <a:cs typeface="Arial" pitchFamily="34"/>
              </a:rPr>
              <a:t> </a:t>
            </a:r>
            <a:endParaRPr lang="en-GB" sz="1200" dirty="0" smtClean="0">
              <a:latin typeface="Arial" pitchFamily="34"/>
              <a:cs typeface="Arial" pitchFamily="34"/>
            </a:endParaRPr>
          </a:p>
          <a:p>
            <a:pPr>
              <a:spcBef>
                <a:spcPts val="700"/>
              </a:spcBef>
            </a:pPr>
            <a:r>
              <a:rPr lang="en-GB" sz="1200" dirty="0" smtClean="0">
                <a:latin typeface="Arial" pitchFamily="34" charset="0"/>
                <a:cs typeface="Arial" pitchFamily="34" charset="0"/>
              </a:rPr>
              <a:t>The </a:t>
            </a:r>
            <a:r>
              <a:rPr lang="en-GB" sz="1200" dirty="0">
                <a:latin typeface="Arial" pitchFamily="34" charset="0"/>
                <a:cs typeface="Arial" pitchFamily="34" charset="0"/>
              </a:rPr>
              <a:t>Passenger List is useful evidence  - but rather hard to read. (</a:t>
            </a:r>
            <a:r>
              <a:rPr lang="en-GB" sz="1200" i="1" dirty="0">
                <a:latin typeface="Arial" pitchFamily="34" charset="0"/>
                <a:cs typeface="Arial" pitchFamily="34" charset="0"/>
              </a:rPr>
              <a:t>Eileen and Neal’s names are near the bottom.)</a:t>
            </a:r>
          </a:p>
          <a:p>
            <a:pPr lvl="0">
              <a:spcBef>
                <a:spcPts val="700"/>
              </a:spcBef>
            </a:pPr>
            <a:r>
              <a:rPr lang="en-GB" sz="1200" dirty="0" smtClean="0">
                <a:latin typeface="Arial" pitchFamily="34"/>
                <a:cs typeface="Arial" pitchFamily="34"/>
              </a:rPr>
              <a:t>You </a:t>
            </a:r>
            <a:r>
              <a:rPr lang="en-GB" sz="1200" dirty="0">
                <a:latin typeface="Arial" pitchFamily="34"/>
                <a:cs typeface="Arial" pitchFamily="34"/>
              </a:rPr>
              <a:t>can find out more about them by clicking on their names.</a:t>
            </a:r>
          </a:p>
          <a:p>
            <a:pPr lvl="0">
              <a:spcBef>
                <a:spcPts val="700"/>
              </a:spcBef>
            </a:pPr>
            <a:r>
              <a:rPr lang="en-GB" sz="1200" dirty="0">
                <a:latin typeface="Arial" pitchFamily="34"/>
                <a:cs typeface="Arial" pitchFamily="34"/>
              </a:rPr>
              <a:t>This is a good opportunity to work from documentary </a:t>
            </a:r>
            <a:r>
              <a:rPr lang="en-GB" sz="1200" dirty="0" smtClean="0">
                <a:latin typeface="Arial" pitchFamily="34"/>
                <a:cs typeface="Arial" pitchFamily="34"/>
              </a:rPr>
              <a:t>evidence.</a:t>
            </a:r>
            <a:endParaRPr lang="en-GB" sz="1200" dirty="0">
              <a:latin typeface="Arial" pitchFamily="34"/>
              <a:cs typeface="Arial" pitchFamily="34"/>
            </a:endParaRPr>
          </a:p>
          <a:p>
            <a:pPr lvl="0">
              <a:spcBef>
                <a:spcPts val="700"/>
              </a:spcBef>
            </a:pPr>
            <a:endParaRPr lang="en-GB" sz="1200" dirty="0" smtClean="0">
              <a:latin typeface="Arial" pitchFamily="34"/>
              <a:cs typeface="Arial" pitchFamily="34"/>
            </a:endParaRPr>
          </a:p>
          <a:p>
            <a:pPr lvl="0">
              <a:spcBef>
                <a:spcPts val="700"/>
              </a:spcBef>
            </a:pPr>
            <a:r>
              <a:rPr lang="en-GB" sz="1200" dirty="0" smtClean="0">
                <a:latin typeface="Arial" pitchFamily="34"/>
                <a:cs typeface="Arial" pitchFamily="34"/>
              </a:rPr>
              <a:t>Here </a:t>
            </a:r>
            <a:r>
              <a:rPr lang="en-GB" sz="1200" dirty="0">
                <a:latin typeface="Arial" pitchFamily="34"/>
                <a:cs typeface="Arial" pitchFamily="34"/>
              </a:rPr>
              <a:t>are several questions pupils could explore: </a:t>
            </a:r>
          </a:p>
          <a:p>
            <a:pPr marL="285750" lvl="0" indent="-285750">
              <a:spcBef>
                <a:spcPts val="700"/>
              </a:spcBef>
              <a:buSzPct val="100000"/>
              <a:buFont typeface="Arial" pitchFamily="34"/>
              <a:buChar char="•"/>
            </a:pPr>
            <a:r>
              <a:rPr lang="en-GB" sz="1200" dirty="0">
                <a:latin typeface="Arial" pitchFamily="34"/>
                <a:cs typeface="Arial" pitchFamily="34"/>
              </a:rPr>
              <a:t>How much did their tickets cost? </a:t>
            </a:r>
          </a:p>
          <a:p>
            <a:pPr marL="285750" lvl="0" indent="-285750">
              <a:spcBef>
                <a:spcPts val="700"/>
              </a:spcBef>
              <a:buSzPct val="100000"/>
              <a:buFont typeface="Arial" pitchFamily="34"/>
              <a:buChar char="•"/>
            </a:pPr>
            <a:r>
              <a:rPr lang="en-GB" sz="1200" dirty="0">
                <a:latin typeface="Arial" pitchFamily="34"/>
                <a:cs typeface="Arial" pitchFamily="34"/>
              </a:rPr>
              <a:t>How old was Neal McNamee? </a:t>
            </a:r>
          </a:p>
          <a:p>
            <a:pPr marL="285750" lvl="0" indent="-285750">
              <a:spcBef>
                <a:spcPts val="700"/>
              </a:spcBef>
              <a:buSzPct val="100000"/>
              <a:buFont typeface="Arial" pitchFamily="34"/>
              <a:buChar char="•"/>
            </a:pPr>
            <a:r>
              <a:rPr lang="en-GB" sz="1200" dirty="0">
                <a:latin typeface="Arial" pitchFamily="34"/>
                <a:cs typeface="Arial" pitchFamily="34"/>
              </a:rPr>
              <a:t>Where was he born? </a:t>
            </a:r>
          </a:p>
          <a:p>
            <a:pPr marL="285750" lvl="0" indent="-285750">
              <a:spcBef>
                <a:spcPts val="700"/>
              </a:spcBef>
              <a:buSzPct val="100000"/>
              <a:buFont typeface="Arial" pitchFamily="34"/>
              <a:buChar char="•"/>
            </a:pPr>
            <a:r>
              <a:rPr lang="en-GB" sz="1200" dirty="0">
                <a:latin typeface="Arial" pitchFamily="34"/>
                <a:cs typeface="Arial" pitchFamily="34"/>
              </a:rPr>
              <a:t>Why were he and his wife travelling to America?</a:t>
            </a:r>
          </a:p>
          <a:p>
            <a:pPr lvl="0">
              <a:spcBef>
                <a:spcPts val="700"/>
              </a:spcBef>
              <a:buSzPct val="100000"/>
            </a:pPr>
            <a:endParaRPr lang="en-GB" dirty="0">
              <a:latin typeface="Arial" pitchFamily="34"/>
              <a:cs typeface="Arial" pitchFamily="34"/>
            </a:endParaRPr>
          </a:p>
        </p:txBody>
      </p:sp>
    </p:spTree>
    <p:extLst>
      <p:ext uri="{BB962C8B-B14F-4D97-AF65-F5344CB8AC3E}">
        <p14:creationId xmlns:p14="http://schemas.microsoft.com/office/powerpoint/2010/main" val="887739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GB" dirty="0" smtClean="0">
                <a:latin typeface="Arial" pitchFamily="34" charset="0"/>
                <a:cs typeface="Arial" pitchFamily="34" charset="0"/>
              </a:rPr>
              <a:t>The unthinkable happened and the </a:t>
            </a:r>
            <a:r>
              <a:rPr lang="en-GB" i="1" dirty="0" smtClean="0">
                <a:latin typeface="Arial" pitchFamily="34" charset="0"/>
                <a:cs typeface="Arial" pitchFamily="34" charset="0"/>
              </a:rPr>
              <a:t>Titanic</a:t>
            </a:r>
            <a:r>
              <a:rPr lang="en-GB" dirty="0" smtClean="0">
                <a:latin typeface="Arial" pitchFamily="34" charset="0"/>
                <a:cs typeface="Arial" pitchFamily="34" charset="0"/>
              </a:rPr>
              <a:t> sank with a loss of 1,517 lives. </a:t>
            </a:r>
          </a:p>
          <a:p>
            <a:endParaRPr lang="en-GB" dirty="0">
              <a:latin typeface="Arial" pitchFamily="34" charset="0"/>
              <a:cs typeface="Arial" pitchFamily="34" charset="0"/>
            </a:endParaRPr>
          </a:p>
          <a:p>
            <a:r>
              <a:rPr lang="en-GB" dirty="0" smtClean="0">
                <a:latin typeface="Arial" pitchFamily="34" charset="0"/>
                <a:cs typeface="Arial" pitchFamily="34" charset="0"/>
              </a:rPr>
              <a:t>The iceberg ripped through the hull in several places. </a:t>
            </a:r>
          </a:p>
          <a:p>
            <a:r>
              <a:rPr lang="en-GB" dirty="0" smtClean="0">
                <a:latin typeface="Arial" pitchFamily="34" charset="0"/>
                <a:cs typeface="Arial" pitchFamily="34" charset="0"/>
              </a:rPr>
              <a:t>No one had imagined that she would ever be so badly holed.</a:t>
            </a:r>
          </a:p>
          <a:p>
            <a:endParaRPr lang="en-GB" dirty="0">
              <a:latin typeface="Arial" pitchFamily="34" charset="0"/>
              <a:cs typeface="Arial" pitchFamily="34" charset="0"/>
            </a:endParaRPr>
          </a:p>
          <a:p>
            <a:r>
              <a:rPr lang="en-GB" dirty="0" smtClean="0">
                <a:latin typeface="Arial" pitchFamily="34" charset="0"/>
                <a:cs typeface="Arial" pitchFamily="34" charset="0"/>
              </a:rPr>
              <a:t>You can find out more from the </a:t>
            </a:r>
            <a:r>
              <a:rPr lang="en-GB" i="1" dirty="0" smtClean="0">
                <a:latin typeface="Arial" pitchFamily="34" charset="0"/>
                <a:cs typeface="Arial" pitchFamily="34" charset="0"/>
              </a:rPr>
              <a:t>Titanic</a:t>
            </a:r>
            <a:r>
              <a:rPr lang="en-GB" dirty="0" smtClean="0">
                <a:latin typeface="Arial" pitchFamily="34" charset="0"/>
                <a:cs typeface="Arial" pitchFamily="34" charset="0"/>
              </a:rPr>
              <a:t> presentation</a:t>
            </a:r>
          </a:p>
          <a:p>
            <a:r>
              <a:rPr lang="en-GB" dirty="0" smtClean="0">
                <a:latin typeface="Arial" pitchFamily="34" charset="0"/>
                <a:cs typeface="Arial" pitchFamily="34" charset="0"/>
              </a:rPr>
              <a:t>which is part of these resources.</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lvl="0"/>
            <a:fld id="{40235E85-87AE-461D-8FFD-495CF894FF3B}" type="slidenum">
              <a:rPr lang="en-GB" smtClean="0"/>
              <a:t>17</a:t>
            </a:fld>
            <a:endParaRPr lang="en-GB"/>
          </a:p>
        </p:txBody>
      </p:sp>
    </p:spTree>
    <p:extLst>
      <p:ext uri="{BB962C8B-B14F-4D97-AF65-F5344CB8AC3E}">
        <p14:creationId xmlns:p14="http://schemas.microsoft.com/office/powerpoint/2010/main" val="48451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11188"/>
            <a:ext cx="4572000" cy="3429000"/>
          </a:xfrm>
        </p:spPr>
      </p:sp>
      <p:sp>
        <p:nvSpPr>
          <p:cNvPr id="3" name="Notes Placeholder 2"/>
          <p:cNvSpPr txBox="1">
            <a:spLocks noGrp="1"/>
          </p:cNvSpPr>
          <p:nvPr>
            <p:ph type="body" sz="quarter" idx="1"/>
          </p:nvPr>
        </p:nvSpPr>
        <p:spPr>
          <a:xfrm>
            <a:off x="685800" y="4343400"/>
            <a:ext cx="5486400" cy="4114800"/>
          </a:xfrm>
          <a:prstGeom prst="rect">
            <a:avLst/>
          </a:prstGeom>
        </p:spPr>
        <p:txBody>
          <a:bodyPr/>
          <a:lstStyle/>
          <a:p>
            <a:pPr lvl="0"/>
            <a:r>
              <a:rPr lang="en-GB" dirty="0">
                <a:latin typeface="Arial" pitchFamily="34"/>
                <a:cs typeface="Arial" pitchFamily="34"/>
              </a:rPr>
              <a:t>Why did men like Neal McNamee let the women and children take the lifeboats?  </a:t>
            </a:r>
            <a:endParaRPr lang="en-GB" dirty="0" smtClean="0">
              <a:latin typeface="Arial" pitchFamily="34"/>
              <a:cs typeface="Arial" pitchFamily="34"/>
            </a:endParaRPr>
          </a:p>
          <a:p>
            <a:pPr lvl="0"/>
            <a:r>
              <a:rPr lang="en-GB" dirty="0" smtClean="0">
                <a:latin typeface="Arial" pitchFamily="34"/>
                <a:cs typeface="Arial" pitchFamily="34"/>
              </a:rPr>
              <a:t>How </a:t>
            </a:r>
            <a:r>
              <a:rPr lang="en-GB" dirty="0">
                <a:latin typeface="Arial" pitchFamily="34"/>
                <a:cs typeface="Arial" pitchFamily="34"/>
              </a:rPr>
              <a:t>do you feel about that</a:t>
            </a:r>
            <a:r>
              <a:rPr lang="en-GB" dirty="0" smtClean="0">
                <a:latin typeface="Arial" pitchFamily="34"/>
                <a:cs typeface="Arial" pitchFamily="34"/>
              </a:rPr>
              <a:t>? </a:t>
            </a:r>
          </a:p>
          <a:p>
            <a:pPr lvl="0"/>
            <a:r>
              <a:rPr lang="en-GB" dirty="0" smtClean="0">
                <a:latin typeface="Arial" pitchFamily="34"/>
                <a:cs typeface="Arial" pitchFamily="34"/>
              </a:rPr>
              <a:t>Was it the right thing to do?</a:t>
            </a:r>
          </a:p>
          <a:p>
            <a:pPr lvl="0"/>
            <a:endParaRPr lang="en-GB" dirty="0">
              <a:latin typeface="Arial" pitchFamily="34"/>
              <a:cs typeface="Arial" pitchFamily="34"/>
            </a:endParaRPr>
          </a:p>
          <a:p>
            <a:pPr lvl="0"/>
            <a:r>
              <a:rPr lang="en-GB" dirty="0" smtClean="0">
                <a:latin typeface="Arial" pitchFamily="34"/>
                <a:cs typeface="Arial" pitchFamily="34"/>
              </a:rPr>
              <a:t>Poor Eileen, like many others, did not survive the cold water.</a:t>
            </a:r>
            <a:endParaRPr lang="en-GB" dirty="0">
              <a:latin typeface="Arial" pitchFamily="34"/>
              <a:cs typeface="Arial" pitchFamily="34"/>
            </a:endParaRPr>
          </a:p>
          <a:p>
            <a:pPr lvl="0"/>
            <a:endParaRPr lang="en-GB" dirty="0">
              <a:latin typeface="Arial" pitchFamily="34"/>
              <a:cs typeface="Arial" pitchFamily="34"/>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D6196E-4728-486F-94D2-A73E6591B80A}" type="slidenum">
              <a:t>18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GB" baseline="0" dirty="0" smtClean="0">
                <a:latin typeface="Arial" pitchFamily="34" charset="0"/>
                <a:cs typeface="Arial" pitchFamily="34" charset="0"/>
              </a:rPr>
              <a:t>What do you think of this eyewitness account? </a:t>
            </a:r>
          </a:p>
          <a:p>
            <a:r>
              <a:rPr lang="en-GB" dirty="0" smtClean="0">
                <a:latin typeface="Arial" pitchFamily="34" charset="0"/>
                <a:cs typeface="Arial" pitchFamily="34" charset="0"/>
              </a:rPr>
              <a:t>Is there any evidence that makes you think the young couple might have been Eileen and Neal?</a:t>
            </a:r>
          </a:p>
          <a:p>
            <a:r>
              <a:rPr lang="en-GB" i="1" dirty="0" smtClean="0">
                <a:latin typeface="Arial" pitchFamily="34" charset="0"/>
                <a:cs typeface="Arial" pitchFamily="34" charset="0"/>
              </a:rPr>
              <a:t>(‘young couple’…’</a:t>
            </a:r>
            <a:r>
              <a:rPr lang="en-GB" i="1" dirty="0" err="1" smtClean="0">
                <a:latin typeface="Arial" pitchFamily="34" charset="0"/>
                <a:cs typeface="Arial" pitchFamily="34" charset="0"/>
              </a:rPr>
              <a:t>Britisher</a:t>
            </a:r>
            <a:r>
              <a:rPr lang="en-GB" i="1" dirty="0" smtClean="0">
                <a:latin typeface="Arial" pitchFamily="34" charset="0"/>
                <a:cs typeface="Arial" pitchFamily="34" charset="0"/>
              </a:rPr>
              <a:t>’ … ‘on his honeymoon’… ‘the girl – she was little more’)</a:t>
            </a:r>
            <a:endParaRPr lang="en-GB" i="1" baseline="0" dirty="0" smtClean="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baseline="0" dirty="0" smtClean="0">
                <a:latin typeface="Arial" pitchFamily="34" charset="0"/>
                <a:cs typeface="Arial" pitchFamily="34" charset="0"/>
              </a:rPr>
              <a:t>T</a:t>
            </a:r>
            <a:r>
              <a:rPr lang="en-GB" dirty="0" smtClean="0">
                <a:latin typeface="Arial" pitchFamily="34" charset="0"/>
                <a:cs typeface="Arial" pitchFamily="34" charset="0"/>
              </a:rPr>
              <a:t>here’s a tradition in Neal McNamee’s family that Eileen would not leave her husband to get on the lifeboat. How much can you rely on family traditions?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Do you have any family traditions? </a:t>
            </a:r>
          </a:p>
          <a:p>
            <a:r>
              <a:rPr lang="en-GB" dirty="0" smtClean="0">
                <a:latin typeface="Arial" pitchFamily="34" charset="0"/>
                <a:cs typeface="Arial" pitchFamily="34" charset="0"/>
              </a:rPr>
              <a:t>Are they likely to be based on fact?</a:t>
            </a: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lvl="0"/>
            <a:fld id="{40235E85-87AE-461D-8FFD-495CF894FF3B}" type="slidenum">
              <a:rPr lang="en-GB" smtClean="0"/>
              <a:t>19</a:t>
            </a:fld>
            <a:endParaRPr lang="en-GB"/>
          </a:p>
        </p:txBody>
      </p:sp>
    </p:spTree>
    <p:extLst>
      <p:ext uri="{BB962C8B-B14F-4D97-AF65-F5344CB8AC3E}">
        <p14:creationId xmlns:p14="http://schemas.microsoft.com/office/powerpoint/2010/main" val="375063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This is our first piece of evidence: Eileen’s birth certificate. </a:t>
            </a:r>
          </a:p>
          <a:p>
            <a:pPr lvl="0"/>
            <a:r>
              <a:rPr lang="en-GB" dirty="0">
                <a:solidFill>
                  <a:srgbClr val="000000"/>
                </a:solidFill>
                <a:latin typeface="Arial" pitchFamily="34"/>
                <a:cs typeface="Arial" pitchFamily="34"/>
              </a:rPr>
              <a:t>Look to see what date she was born </a:t>
            </a:r>
            <a:r>
              <a:rPr lang="en-GB" i="1" dirty="0">
                <a:solidFill>
                  <a:srgbClr val="000000"/>
                </a:solidFill>
                <a:latin typeface="Arial" pitchFamily="34"/>
                <a:cs typeface="Arial" pitchFamily="34"/>
              </a:rPr>
              <a:t>(2nd column).</a:t>
            </a:r>
          </a:p>
          <a:p>
            <a:pPr lvl="0"/>
            <a:r>
              <a:rPr lang="en-GB" dirty="0">
                <a:solidFill>
                  <a:srgbClr val="000000"/>
                </a:solidFill>
                <a:latin typeface="Arial" pitchFamily="34"/>
                <a:cs typeface="Arial" pitchFamily="34"/>
              </a:rPr>
              <a:t>Her father’s name is in the 5</a:t>
            </a:r>
            <a:r>
              <a:rPr lang="en-GB" baseline="30000" dirty="0">
                <a:solidFill>
                  <a:srgbClr val="000000"/>
                </a:solidFill>
                <a:latin typeface="Arial" pitchFamily="34"/>
                <a:cs typeface="Arial" pitchFamily="34"/>
              </a:rPr>
              <a:t>th</a:t>
            </a:r>
            <a:r>
              <a:rPr lang="en-GB" dirty="0">
                <a:solidFill>
                  <a:srgbClr val="000000"/>
                </a:solidFill>
                <a:latin typeface="Arial" pitchFamily="34"/>
                <a:cs typeface="Arial" pitchFamily="34"/>
              </a:rPr>
              <a:t> column.</a:t>
            </a:r>
          </a:p>
          <a:p>
            <a:pPr lvl="0"/>
            <a:r>
              <a:rPr lang="en-GB" dirty="0">
                <a:solidFill>
                  <a:srgbClr val="000000"/>
                </a:solidFill>
                <a:latin typeface="Arial" pitchFamily="34"/>
                <a:cs typeface="Arial" pitchFamily="34"/>
              </a:rPr>
              <a:t>Her mother’s name is in the 6</a:t>
            </a:r>
            <a:r>
              <a:rPr lang="en-GB" baseline="30000" dirty="0">
                <a:solidFill>
                  <a:srgbClr val="000000"/>
                </a:solidFill>
                <a:latin typeface="Arial" pitchFamily="34"/>
                <a:cs typeface="Arial" pitchFamily="34"/>
              </a:rPr>
              <a:t>th</a:t>
            </a:r>
            <a:r>
              <a:rPr lang="en-GB" dirty="0">
                <a:solidFill>
                  <a:srgbClr val="000000"/>
                </a:solidFill>
                <a:latin typeface="Arial" pitchFamily="34"/>
                <a:cs typeface="Arial" pitchFamily="34"/>
              </a:rPr>
              <a:t> column.</a:t>
            </a:r>
          </a:p>
          <a:p>
            <a:pPr lvl="0"/>
            <a:r>
              <a:rPr lang="en-GB" dirty="0">
                <a:solidFill>
                  <a:srgbClr val="000000"/>
                </a:solidFill>
                <a:latin typeface="Arial" pitchFamily="34"/>
                <a:cs typeface="Arial" pitchFamily="34"/>
              </a:rPr>
              <a:t>Can you find out where she was born</a:t>
            </a:r>
            <a:r>
              <a:rPr lang="en-GB" dirty="0" smtClean="0">
                <a:solidFill>
                  <a:srgbClr val="000000"/>
                </a:solidFill>
                <a:latin typeface="Arial" pitchFamily="34"/>
                <a:cs typeface="Arial" pitchFamily="34"/>
              </a:rPr>
              <a:t>?</a:t>
            </a:r>
          </a:p>
          <a:p>
            <a:pPr lvl="0"/>
            <a:endParaRPr lang="en-GB" dirty="0">
              <a:solidFill>
                <a:srgbClr val="000000"/>
              </a:solidFill>
              <a:latin typeface="Arial" pitchFamily="34"/>
              <a:cs typeface="Arial" pitchFamily="34"/>
            </a:endParaRPr>
          </a:p>
          <a:p>
            <a:pPr lvl="0"/>
            <a:r>
              <a:rPr lang="en-GB" i="1" dirty="0" smtClean="0">
                <a:solidFill>
                  <a:srgbClr val="000000"/>
                </a:solidFill>
                <a:latin typeface="Arial" pitchFamily="34"/>
                <a:cs typeface="Arial" pitchFamily="34"/>
              </a:rPr>
              <a:t>Print these documents off and ask children to work in groups. It would be helpful if pupils were provided with magnifying glasses.</a:t>
            </a:r>
            <a:endParaRPr lang="en-GB" i="1" dirty="0">
              <a:solidFill>
                <a:srgbClr val="000000"/>
              </a:solidFill>
              <a:latin typeface="Arial" pitchFamily="34"/>
              <a:cs typeface="Arial" pitchFamily="34"/>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AEB8F4-9286-45C5-8715-F133B5B20A24}"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355976"/>
            <a:ext cx="5486400" cy="4114800"/>
          </a:xfrm>
          <a:prstGeom prst="rect">
            <a:avLst/>
          </a:prstGeom>
        </p:spPr>
        <p:txBody>
          <a:bodyPr/>
          <a:lstStyle/>
          <a:p>
            <a:r>
              <a:rPr lang="en-GB" dirty="0" smtClean="0">
                <a:latin typeface="Arial" pitchFamily="34" charset="0"/>
                <a:cs typeface="Arial" pitchFamily="34" charset="0"/>
              </a:rPr>
              <a:t>Which couple do</a:t>
            </a:r>
            <a:r>
              <a:rPr lang="en-GB" baseline="0" dirty="0" smtClean="0">
                <a:latin typeface="Arial" pitchFamily="34" charset="0"/>
                <a:cs typeface="Arial" pitchFamily="34" charset="0"/>
              </a:rPr>
              <a:t> you think Lightholler saw on the deck?</a:t>
            </a:r>
          </a:p>
          <a:p>
            <a:endParaRPr lang="en-GB" baseline="0" dirty="0" smtClean="0">
              <a:latin typeface="Arial" pitchFamily="34" charset="0"/>
              <a:cs typeface="Arial" pitchFamily="34" charset="0"/>
            </a:endParaRPr>
          </a:p>
          <a:p>
            <a:r>
              <a:rPr lang="en-GB" i="1" baseline="0" dirty="0" smtClean="0">
                <a:latin typeface="Arial" pitchFamily="34" charset="0"/>
                <a:cs typeface="Arial" pitchFamily="34" charset="0"/>
              </a:rPr>
              <a:t>(Elizabeth Chapman, Cordelia Lobb and Dorothy Turpin were all a bit old to be called ‘a girl’.</a:t>
            </a:r>
          </a:p>
          <a:p>
            <a:endParaRPr lang="en-GB" i="1" baseline="0" dirty="0" smtClean="0">
              <a:latin typeface="Arial" pitchFamily="34" charset="0"/>
              <a:cs typeface="Arial" pitchFamily="34" charset="0"/>
            </a:endParaRPr>
          </a:p>
          <a:p>
            <a:r>
              <a:rPr lang="en-GB" i="1" baseline="0" dirty="0" smtClean="0">
                <a:latin typeface="Arial" pitchFamily="34" charset="0"/>
                <a:cs typeface="Arial" pitchFamily="34" charset="0"/>
              </a:rPr>
              <a:t>That leaves the </a:t>
            </a:r>
            <a:r>
              <a:rPr lang="en-GB" i="1" baseline="0" dirty="0" err="1" smtClean="0">
                <a:latin typeface="Arial" pitchFamily="34" charset="0"/>
                <a:cs typeface="Arial" pitchFamily="34" charset="0"/>
              </a:rPr>
              <a:t>Lennons</a:t>
            </a:r>
            <a:r>
              <a:rPr lang="en-GB" i="1" baseline="0" dirty="0" smtClean="0">
                <a:latin typeface="Arial" pitchFamily="34" charset="0"/>
                <a:cs typeface="Arial" pitchFamily="34" charset="0"/>
              </a:rPr>
              <a:t> and the </a:t>
            </a:r>
            <a:r>
              <a:rPr lang="en-GB" i="1" baseline="0" dirty="0" err="1" smtClean="0">
                <a:latin typeface="Arial" pitchFamily="34" charset="0"/>
                <a:cs typeface="Arial" pitchFamily="34" charset="0"/>
              </a:rPr>
              <a:t>McNamees</a:t>
            </a:r>
            <a:r>
              <a:rPr lang="en-GB" i="1" baseline="0" dirty="0" smtClean="0">
                <a:latin typeface="Arial" pitchFamily="34" charset="0"/>
                <a:cs typeface="Arial" pitchFamily="34" charset="0"/>
              </a:rPr>
              <a:t>.</a:t>
            </a:r>
          </a:p>
          <a:p>
            <a:endParaRPr lang="en-GB" i="1" baseline="0" dirty="0" smtClean="0">
              <a:latin typeface="Arial" pitchFamily="34" charset="0"/>
              <a:cs typeface="Arial" pitchFamily="34" charset="0"/>
            </a:endParaRPr>
          </a:p>
          <a:p>
            <a:r>
              <a:rPr lang="en-GB" i="1" baseline="0" dirty="0" smtClean="0">
                <a:latin typeface="Arial" pitchFamily="34" charset="0"/>
                <a:cs typeface="Arial" pitchFamily="34" charset="0"/>
              </a:rPr>
              <a:t>The </a:t>
            </a:r>
            <a:r>
              <a:rPr lang="en-GB" i="1" baseline="0" dirty="0" err="1" smtClean="0">
                <a:latin typeface="Arial" pitchFamily="34" charset="0"/>
                <a:cs typeface="Arial" pitchFamily="34" charset="0"/>
              </a:rPr>
              <a:t>Lennons</a:t>
            </a:r>
            <a:r>
              <a:rPr lang="en-GB" i="1" baseline="0" dirty="0" smtClean="0">
                <a:latin typeface="Arial" pitchFamily="34" charset="0"/>
                <a:cs typeface="Arial" pitchFamily="34" charset="0"/>
              </a:rPr>
              <a:t> weren’t married, they were eloping – he was a barman and she was the landlady’s daughter. They were frightened of being caught, and might have kept back.</a:t>
            </a:r>
          </a:p>
          <a:p>
            <a:endParaRPr lang="en-GB" i="1" baseline="0" dirty="0" smtClean="0">
              <a:latin typeface="Arial" pitchFamily="34" charset="0"/>
              <a:cs typeface="Arial" pitchFamily="34" charset="0"/>
            </a:endParaRPr>
          </a:p>
          <a:p>
            <a:r>
              <a:rPr lang="en-GB" i="1" baseline="0" dirty="0" smtClean="0">
                <a:latin typeface="Arial" pitchFamily="34" charset="0"/>
                <a:cs typeface="Arial" pitchFamily="34" charset="0"/>
              </a:rPr>
              <a:t>Neal was a manager, confident, used to being in charge. He might well offer help to a ship’s officer.)</a:t>
            </a:r>
          </a:p>
          <a:p>
            <a:endParaRPr lang="en-GB" i="1" baseline="0" dirty="0" smtClean="0">
              <a:latin typeface="Arial" pitchFamily="34" charset="0"/>
              <a:cs typeface="Arial" pitchFamily="34" charset="0"/>
            </a:endParaRPr>
          </a:p>
          <a:p>
            <a:r>
              <a:rPr lang="en-GB" i="0" baseline="0" dirty="0" smtClean="0">
                <a:latin typeface="Arial" pitchFamily="34" charset="0"/>
                <a:cs typeface="Arial" pitchFamily="34" charset="0"/>
              </a:rPr>
              <a:t>We can’t prove which one it was. </a:t>
            </a:r>
          </a:p>
          <a:p>
            <a:r>
              <a:rPr lang="en-GB" i="0" baseline="0" dirty="0" smtClean="0">
                <a:latin typeface="Arial" pitchFamily="34" charset="0"/>
                <a:cs typeface="Arial" pitchFamily="34" charset="0"/>
              </a:rPr>
              <a:t>What do you think?</a:t>
            </a:r>
            <a:endParaRPr lang="en-GB"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lvl="0"/>
            <a:fld id="{40235E85-87AE-461D-8FFD-495CF894FF3B}" type="slidenum">
              <a:rPr lang="en-GB" smtClean="0"/>
              <a:t>20</a:t>
            </a:fld>
            <a:endParaRPr lang="en-GB"/>
          </a:p>
        </p:txBody>
      </p:sp>
    </p:spTree>
    <p:extLst>
      <p:ext uri="{BB962C8B-B14F-4D97-AF65-F5344CB8AC3E}">
        <p14:creationId xmlns:p14="http://schemas.microsoft.com/office/powerpoint/2010/main" val="401234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lvl="0"/>
            <a:r>
              <a:rPr lang="en-GB" dirty="0" smtClean="0">
                <a:latin typeface="Arial" pitchFamily="34" charset="0"/>
                <a:cs typeface="Arial" pitchFamily="34" charset="0"/>
              </a:rPr>
              <a:t>These pictures give an impression of what Eileen’s things may have looked like – they are not actually hers.</a:t>
            </a:r>
          </a:p>
          <a:p>
            <a:pPr lvl="0"/>
            <a:endParaRPr lang="en-GB" dirty="0">
              <a:latin typeface="Arial" pitchFamily="34" charset="0"/>
              <a:cs typeface="Arial" pitchFamily="34" charset="0"/>
            </a:endParaRPr>
          </a:p>
          <a:p>
            <a:r>
              <a:rPr lang="en-GB" dirty="0" smtClean="0">
                <a:latin typeface="Arial" pitchFamily="34" charset="0"/>
                <a:cs typeface="Arial" pitchFamily="34" charset="0"/>
              </a:rPr>
              <a:t>Do you think Eileen had dressed</a:t>
            </a:r>
            <a:r>
              <a:rPr lang="en-GB" baseline="0" dirty="0" smtClean="0">
                <a:latin typeface="Arial" pitchFamily="34" charset="0"/>
                <a:cs typeface="Arial" pitchFamily="34" charset="0"/>
              </a:rPr>
              <a:t> to look fashionable for </a:t>
            </a:r>
            <a:r>
              <a:rPr lang="en-GB" dirty="0" smtClean="0">
                <a:latin typeface="Arial" pitchFamily="34" charset="0"/>
                <a:cs typeface="Arial" pitchFamily="34" charset="0"/>
              </a:rPr>
              <a:t>her sea voyage? </a:t>
            </a:r>
            <a:r>
              <a:rPr lang="en-GB" i="1" dirty="0" smtClean="0">
                <a:latin typeface="Arial" pitchFamily="34" charset="0"/>
                <a:cs typeface="Arial" pitchFamily="34" charset="0"/>
              </a:rPr>
              <a:t>(sailor blouse with anchor)</a:t>
            </a:r>
          </a:p>
          <a:p>
            <a:endParaRPr lang="en-GB" dirty="0">
              <a:latin typeface="Arial" pitchFamily="34" charset="0"/>
              <a:cs typeface="Arial" pitchFamily="34" charset="0"/>
            </a:endParaRPr>
          </a:p>
          <a:p>
            <a:r>
              <a:rPr lang="en-GB" dirty="0" smtClean="0">
                <a:latin typeface="Arial" pitchFamily="34" charset="0"/>
                <a:cs typeface="Arial" pitchFamily="34" charset="0"/>
              </a:rPr>
              <a:t>Flannel was a warm material suitable for days at sea.</a:t>
            </a:r>
          </a:p>
          <a:p>
            <a:endParaRPr lang="en-GB" dirty="0">
              <a:latin typeface="Arial" pitchFamily="34" charset="0"/>
              <a:cs typeface="Arial" pitchFamily="34" charset="0"/>
            </a:endParaRPr>
          </a:p>
          <a:p>
            <a:r>
              <a:rPr lang="en-GB" dirty="0" smtClean="0">
                <a:latin typeface="Arial" pitchFamily="34" charset="0"/>
                <a:cs typeface="Arial" pitchFamily="34" charset="0"/>
              </a:rPr>
              <a:t>Corsets were made of linen and strips of whalebone. Nearly all women wore them around their middles to give them good posture and a small waist.</a:t>
            </a:r>
          </a:p>
          <a:p>
            <a:endParaRPr lang="en-GB" dirty="0">
              <a:latin typeface="Arial" pitchFamily="34" charset="0"/>
              <a:cs typeface="Arial" pitchFamily="34" charset="0"/>
            </a:endParaRPr>
          </a:p>
          <a:p>
            <a:pPr lvl="0"/>
            <a:r>
              <a:rPr lang="en-GB" dirty="0">
                <a:latin typeface="Arial" pitchFamily="34" charset="0"/>
                <a:cs typeface="Arial" pitchFamily="34" charset="0"/>
              </a:rPr>
              <a:t>Can you picture Eileen, dressed </a:t>
            </a:r>
            <a:r>
              <a:rPr lang="en-GB" dirty="0" smtClean="0">
                <a:latin typeface="Arial" pitchFamily="34" charset="0"/>
                <a:cs typeface="Arial" pitchFamily="34" charset="0"/>
              </a:rPr>
              <a:t>up for her </a:t>
            </a:r>
            <a:r>
              <a:rPr lang="en-GB" dirty="0">
                <a:latin typeface="Arial" pitchFamily="34" charset="0"/>
                <a:cs typeface="Arial" pitchFamily="34" charset="0"/>
              </a:rPr>
              <a:t>sea voyage?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What do you think the keys were for? </a:t>
            </a:r>
            <a:r>
              <a:rPr lang="en-GB" i="1" dirty="0" smtClean="0">
                <a:latin typeface="Arial" pitchFamily="34" charset="0"/>
                <a:cs typeface="Arial" pitchFamily="34" charset="0"/>
              </a:rPr>
              <a:t>(cabin? suitcase?)</a:t>
            </a:r>
          </a:p>
          <a:p>
            <a:endParaRPr lang="en-GB" dirty="0" smtClean="0">
              <a:latin typeface="Arial" pitchFamily="34" charset="0"/>
              <a:cs typeface="Arial" pitchFamily="34" charset="0"/>
            </a:endParaRPr>
          </a:p>
          <a:p>
            <a:pPr lvl="0"/>
            <a:r>
              <a:rPr lang="en-GB" dirty="0">
                <a:latin typeface="Arial" pitchFamily="34" charset="0"/>
                <a:cs typeface="Arial" pitchFamily="34" charset="0"/>
              </a:rPr>
              <a:t>What is a fountain pen and why did she have one</a:t>
            </a:r>
            <a:r>
              <a:rPr lang="en-GB" dirty="0" smtClean="0">
                <a:latin typeface="Arial" pitchFamily="34" charset="0"/>
                <a:cs typeface="Arial" pitchFamily="34" charset="0"/>
              </a:rPr>
              <a:t>? </a:t>
            </a:r>
          </a:p>
          <a:p>
            <a:pPr lvl="0"/>
            <a:r>
              <a:rPr lang="en-GB" dirty="0" smtClean="0">
                <a:latin typeface="Arial" pitchFamily="34" charset="0"/>
                <a:cs typeface="Arial" pitchFamily="34" charset="0"/>
              </a:rPr>
              <a:t>What else would she need to make it work? </a:t>
            </a:r>
            <a:r>
              <a:rPr lang="en-GB" i="1" dirty="0" smtClean="0">
                <a:latin typeface="Arial" pitchFamily="34" charset="0"/>
                <a:cs typeface="Arial" pitchFamily="34" charset="0"/>
              </a:rPr>
              <a:t>(ink)</a:t>
            </a:r>
            <a:endParaRPr lang="en-GB" i="1"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lvl="0"/>
            <a:fld id="{DFDB72A3-0EAB-4D0F-B225-CC952FA6086E}" type="slidenum">
              <a:rPr lang="en-GB" smtClean="0"/>
              <a:t>21</a:t>
            </a:fld>
            <a:endParaRPr lang="en-GB"/>
          </a:p>
        </p:txBody>
      </p:sp>
    </p:spTree>
    <p:extLst>
      <p:ext uri="{BB962C8B-B14F-4D97-AF65-F5344CB8AC3E}">
        <p14:creationId xmlns:p14="http://schemas.microsoft.com/office/powerpoint/2010/main" val="4285885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smtClean="0">
                <a:solidFill>
                  <a:srgbClr val="000000"/>
                </a:solidFill>
                <a:latin typeface="Arial" pitchFamily="34" charset="0"/>
                <a:cs typeface="Arial" pitchFamily="34" charset="0"/>
              </a:rPr>
              <a:t>This is a register of passengers who did not survive. </a:t>
            </a:r>
          </a:p>
          <a:p>
            <a:pPr lvl="0"/>
            <a:endParaRPr lang="en-GB" dirty="0" smtClean="0">
              <a:solidFill>
                <a:srgbClr val="000000"/>
              </a:solidFill>
              <a:latin typeface="Arial" pitchFamily="34" charset="0"/>
              <a:cs typeface="Arial" pitchFamily="34" charset="0"/>
            </a:endParaRPr>
          </a:p>
          <a:p>
            <a:pPr lvl="0"/>
            <a:r>
              <a:rPr lang="en-GB" dirty="0" smtClean="0">
                <a:solidFill>
                  <a:srgbClr val="000000"/>
                </a:solidFill>
                <a:latin typeface="Arial" pitchFamily="34" charset="0"/>
                <a:cs typeface="Arial" pitchFamily="34" charset="0"/>
              </a:rPr>
              <a:t>Would this be good enough evidence that the </a:t>
            </a:r>
            <a:r>
              <a:rPr lang="en-GB" dirty="0" err="1" smtClean="0">
                <a:solidFill>
                  <a:srgbClr val="000000"/>
                </a:solidFill>
                <a:latin typeface="Arial" pitchFamily="34" charset="0"/>
                <a:cs typeface="Arial" pitchFamily="34" charset="0"/>
              </a:rPr>
              <a:t>McNamees</a:t>
            </a:r>
            <a:r>
              <a:rPr lang="en-GB" dirty="0" smtClean="0">
                <a:solidFill>
                  <a:srgbClr val="000000"/>
                </a:solidFill>
                <a:latin typeface="Arial" pitchFamily="34" charset="0"/>
                <a:cs typeface="Arial" pitchFamily="34" charset="0"/>
              </a:rPr>
              <a:t> didn’t survive?</a:t>
            </a:r>
          </a:p>
          <a:p>
            <a:pPr lvl="0"/>
            <a:endParaRPr lang="en-GB" dirty="0" smtClean="0">
              <a:solidFill>
                <a:srgbClr val="000000"/>
              </a:solidFill>
              <a:latin typeface="Arial" pitchFamily="34" charset="0"/>
              <a:cs typeface="Arial" pitchFamily="34" charset="0"/>
            </a:endParaRPr>
          </a:p>
          <a:p>
            <a:pPr lvl="0"/>
            <a:r>
              <a:rPr lang="en-GB" dirty="0" smtClean="0">
                <a:solidFill>
                  <a:srgbClr val="000000"/>
                </a:solidFill>
                <a:latin typeface="Arial" pitchFamily="34" charset="0"/>
                <a:cs typeface="Arial" pitchFamily="34" charset="0"/>
              </a:rPr>
              <a:t>What else can you find out about them from this register?</a:t>
            </a:r>
          </a:p>
          <a:p>
            <a:pPr lvl="0"/>
            <a:endParaRPr lang="en-GB" dirty="0">
              <a:solidFill>
                <a:srgbClr val="000000"/>
              </a:solidFill>
              <a:latin typeface="Arial" pitchFamily="34" charset="0"/>
              <a:cs typeface="Arial" pitchFamily="34" charset="0"/>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74E55B-8CEE-46B3-B1D2-CFBB324F8E4E}" type="slidenum">
              <a:t>22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GB" dirty="0" smtClean="0">
                <a:latin typeface="Arial" pitchFamily="34" charset="0"/>
                <a:cs typeface="Arial" pitchFamily="34" charset="0"/>
              </a:rPr>
              <a:t>Eileen is not forgotten in Salisbury. You can still see the house where she lived in Winchester Street, her old school, the church she went to and the place where Lipton’s Grocery Store was, where she used to work.</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In Churchill Gardens you can find a bench and a tree by the side of the river walk put there in memory of Eileen .</a:t>
            </a:r>
          </a:p>
          <a:p>
            <a:endParaRPr lang="en-GB" dirty="0">
              <a:latin typeface="Arial" pitchFamily="34" charset="0"/>
              <a:cs typeface="Arial" pitchFamily="34" charset="0"/>
            </a:endParaRPr>
          </a:p>
          <a:p>
            <a:pPr lvl="0"/>
            <a:r>
              <a:rPr lang="en-GB" dirty="0" smtClean="0">
                <a:solidFill>
                  <a:srgbClr val="000000"/>
                </a:solidFill>
                <a:latin typeface="Arial" pitchFamily="34" charset="0"/>
                <a:cs typeface="Arial" pitchFamily="34" charset="0"/>
              </a:rPr>
              <a:t>You can find out more about the Titanic from the Titanic power-point presentation. </a:t>
            </a:r>
          </a:p>
          <a:p>
            <a:pPr lvl="0"/>
            <a:endParaRPr lang="en-GB" dirty="0" smtClean="0">
              <a:solidFill>
                <a:srgbClr val="000000"/>
              </a:solidFill>
              <a:latin typeface="Arial" pitchFamily="34" charset="0"/>
              <a:cs typeface="Arial" pitchFamily="34" charset="0"/>
            </a:endParaRPr>
          </a:p>
          <a:p>
            <a:r>
              <a:rPr lang="en-GB" i="1" dirty="0">
                <a:solidFill>
                  <a:srgbClr val="000000"/>
                </a:solidFill>
                <a:latin typeface="Arial" pitchFamily="34" charset="0"/>
                <a:cs typeface="Arial" pitchFamily="34" charset="0"/>
              </a:rPr>
              <a:t>Titanic Dance and Drama lesson plans are available as part of these resources to help children express their ideas and feelings about Eileen and the Titanic.</a:t>
            </a:r>
          </a:p>
          <a:p>
            <a:pPr lvl="0"/>
            <a:endParaRPr lang="en-GB" i="1" dirty="0" smtClean="0">
              <a:solidFill>
                <a:srgbClr val="000000"/>
              </a:solidFill>
              <a:latin typeface="Arial" pitchFamily="34" charset="0"/>
              <a:cs typeface="Arial" pitchFamily="34" charset="0"/>
            </a:endParaRPr>
          </a:p>
          <a:p>
            <a:pPr lvl="0"/>
            <a:r>
              <a:rPr lang="en-GB" i="1" dirty="0" smtClean="0">
                <a:solidFill>
                  <a:srgbClr val="000000"/>
                </a:solidFill>
                <a:latin typeface="Arial" pitchFamily="34" charset="0"/>
                <a:cs typeface="Arial" pitchFamily="34" charset="0"/>
              </a:rPr>
              <a:t>In the MSBP Loan Box  you will find ‘Eileen’s suitcase’. This is an evidence-based exercise in working with artefacts.  </a:t>
            </a:r>
          </a:p>
          <a:p>
            <a:pPr lvl="0"/>
            <a:endParaRPr lang="en-GB" i="1" dirty="0">
              <a:solidFill>
                <a:srgbClr val="000000"/>
              </a:solidFill>
              <a:latin typeface="Arial" pitchFamily="34" charset="0"/>
              <a:cs typeface="Arial" pitchFamily="34" charset="0"/>
            </a:endParaRPr>
          </a:p>
          <a:p>
            <a:pPr lvl="0"/>
            <a:r>
              <a:rPr lang="en-GB" i="1" dirty="0" smtClean="0">
                <a:solidFill>
                  <a:srgbClr val="000000"/>
                </a:solidFill>
                <a:latin typeface="Arial" pitchFamily="34" charset="0"/>
                <a:cs typeface="Arial" pitchFamily="34" charset="0"/>
              </a:rPr>
              <a:t>You can download and walk the Eileen O’Leary Trail, which you can find as part of these resources.</a:t>
            </a:r>
          </a:p>
          <a:p>
            <a:pPr lvl="0"/>
            <a:endParaRPr lang="en-GB" i="1" dirty="0">
              <a:solidFill>
                <a:srgbClr val="000000"/>
              </a:solidFill>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lvl="0"/>
            <a:fld id="{40235E85-87AE-461D-8FFD-495CF894FF3B}" type="slidenum">
              <a:rPr lang="en-GB" smtClean="0"/>
              <a:t>23</a:t>
            </a:fld>
            <a:endParaRPr lang="en-GB"/>
          </a:p>
        </p:txBody>
      </p:sp>
    </p:spTree>
    <p:extLst>
      <p:ext uri="{BB962C8B-B14F-4D97-AF65-F5344CB8AC3E}">
        <p14:creationId xmlns:p14="http://schemas.microsoft.com/office/powerpoint/2010/main" val="316469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Our next piece of evidence is the Census for 1901.</a:t>
            </a:r>
          </a:p>
          <a:p>
            <a:pPr lvl="0"/>
            <a:r>
              <a:rPr lang="en-GB" i="1" dirty="0">
                <a:solidFill>
                  <a:srgbClr val="000000"/>
                </a:solidFill>
                <a:latin typeface="Arial" pitchFamily="34"/>
                <a:cs typeface="Arial" pitchFamily="34"/>
              </a:rPr>
              <a:t>(Census returns are made every 10 years  and give the age, occupation and place of birth of </a:t>
            </a:r>
            <a:r>
              <a:rPr lang="en-GB" i="1" dirty="0" smtClean="0">
                <a:solidFill>
                  <a:srgbClr val="000000"/>
                </a:solidFill>
                <a:latin typeface="Arial" pitchFamily="34"/>
                <a:cs typeface="Arial" pitchFamily="34"/>
              </a:rPr>
              <a:t>every person in the country.)</a:t>
            </a:r>
            <a:endParaRPr lang="en-GB" i="1" dirty="0">
              <a:solidFill>
                <a:srgbClr val="000000"/>
              </a:solidFill>
              <a:latin typeface="Arial" pitchFamily="34"/>
              <a:cs typeface="Arial" pitchFamily="34"/>
            </a:endParaRPr>
          </a:p>
          <a:p>
            <a:pPr lvl="0"/>
            <a:endParaRPr lang="en-GB" i="1"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In 1901 the family lived in Gillingham in Kent.</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This is a page from the census return for Gillingham in 1901.</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Can you find the O’Leary family? </a:t>
            </a:r>
          </a:p>
          <a:p>
            <a:pPr lvl="0"/>
            <a:r>
              <a:rPr lang="en-GB" dirty="0">
                <a:solidFill>
                  <a:srgbClr val="000000"/>
                </a:solidFill>
                <a:latin typeface="Arial" pitchFamily="34"/>
                <a:cs typeface="Arial" pitchFamily="34"/>
              </a:rPr>
              <a:t>What was her father’s age?</a:t>
            </a:r>
          </a:p>
          <a:p>
            <a:pPr lvl="0"/>
            <a:r>
              <a:rPr lang="en-GB" dirty="0">
                <a:solidFill>
                  <a:srgbClr val="000000"/>
                </a:solidFill>
                <a:latin typeface="Arial" pitchFamily="34"/>
                <a:cs typeface="Arial" pitchFamily="34"/>
              </a:rPr>
              <a:t>What was her mother’s age?</a:t>
            </a:r>
          </a:p>
          <a:p>
            <a:pPr lvl="0"/>
            <a:r>
              <a:rPr lang="en-GB" dirty="0">
                <a:solidFill>
                  <a:srgbClr val="000000"/>
                </a:solidFill>
                <a:latin typeface="Arial" pitchFamily="34"/>
                <a:cs typeface="Arial" pitchFamily="34"/>
              </a:rPr>
              <a:t>How old was their son and what was his name?</a:t>
            </a:r>
          </a:p>
          <a:p>
            <a:pPr lvl="0"/>
            <a:r>
              <a:rPr lang="en-GB" dirty="0">
                <a:solidFill>
                  <a:srgbClr val="000000"/>
                </a:solidFill>
                <a:latin typeface="Arial" pitchFamily="34"/>
                <a:cs typeface="Arial" pitchFamily="34"/>
              </a:rPr>
              <a:t>Can you find out what job her father did?</a:t>
            </a:r>
          </a:p>
          <a:p>
            <a:pPr lvl="0"/>
            <a:r>
              <a:rPr lang="en-GB" dirty="0">
                <a:solidFill>
                  <a:srgbClr val="000000"/>
                </a:solidFill>
                <a:latin typeface="Arial" pitchFamily="34"/>
                <a:cs typeface="Arial" pitchFamily="34"/>
              </a:rPr>
              <a:t>Find the name of the street where they were living.</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But there is no sign of Eileen …..</a:t>
            </a:r>
          </a:p>
          <a:p>
            <a:pPr lvl="0"/>
            <a:endParaRPr lang="en-GB" sz="1400" dirty="0">
              <a:solidFill>
                <a:srgbClr val="000000"/>
              </a:solidFill>
              <a:latin typeface="Arial" pitchFamily="34"/>
              <a:cs typeface="Arial" pitchFamily="34"/>
            </a:endParaRPr>
          </a:p>
          <a:p>
            <a:pPr lvl="0"/>
            <a:endParaRPr lang="en-GB" dirty="0">
              <a:solidFill>
                <a:srgbClr val="000000"/>
              </a:solidFill>
              <a:latin typeface="Calibri"/>
            </a:endParaRPr>
          </a:p>
          <a:p>
            <a:pPr lvl="0"/>
            <a:endParaRPr lang="en-GB" dirty="0">
              <a:solidFill>
                <a:srgbClr val="000000"/>
              </a:solidFill>
              <a:latin typeface="Calibri"/>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700041-C758-46C1-886C-D80A1B833D65}"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spcBef>
                <a:spcPts val="700"/>
              </a:spcBef>
            </a:pPr>
            <a:r>
              <a:rPr lang="en-GB" dirty="0">
                <a:solidFill>
                  <a:srgbClr val="000000"/>
                </a:solidFill>
                <a:latin typeface="Arial" pitchFamily="34"/>
                <a:cs typeface="Arial" pitchFamily="34"/>
              </a:rPr>
              <a:t>Look at the census carefully and find Eileen. </a:t>
            </a:r>
          </a:p>
          <a:p>
            <a:pPr lvl="0">
              <a:spcBef>
                <a:spcPts val="700"/>
              </a:spcBef>
            </a:pPr>
            <a:r>
              <a:rPr lang="en-GB" dirty="0">
                <a:solidFill>
                  <a:srgbClr val="000000"/>
                </a:solidFill>
                <a:latin typeface="Arial" pitchFamily="34"/>
                <a:cs typeface="Arial" pitchFamily="34"/>
              </a:rPr>
              <a:t>Where is she and why do you think she was not at home?</a:t>
            </a:r>
          </a:p>
          <a:p>
            <a:pPr lvl="0">
              <a:spcBef>
                <a:spcPts val="700"/>
              </a:spcBef>
            </a:pPr>
            <a:r>
              <a:rPr lang="en-GB" i="1" dirty="0">
                <a:solidFill>
                  <a:srgbClr val="000000"/>
                </a:solidFill>
                <a:latin typeface="Arial" pitchFamily="34"/>
                <a:cs typeface="Arial" pitchFamily="34"/>
              </a:rPr>
              <a:t>(She was in Gillingham’s ‘Infectious Hospital’)</a:t>
            </a:r>
          </a:p>
          <a:p>
            <a:pPr lvl="0">
              <a:spcBef>
                <a:spcPts val="700"/>
              </a:spcBef>
            </a:pPr>
            <a:r>
              <a:rPr lang="en-GB" dirty="0">
                <a:solidFill>
                  <a:srgbClr val="000000"/>
                </a:solidFill>
                <a:latin typeface="Arial" pitchFamily="34"/>
                <a:cs typeface="Arial" pitchFamily="34"/>
              </a:rPr>
              <a:t>What do you think might have been wrong with her?</a:t>
            </a:r>
          </a:p>
          <a:p>
            <a:pPr lvl="0">
              <a:spcBef>
                <a:spcPts val="700"/>
              </a:spcBef>
            </a:pPr>
            <a:r>
              <a:rPr lang="en-GB" dirty="0">
                <a:solidFill>
                  <a:srgbClr val="000000"/>
                </a:solidFill>
                <a:latin typeface="Arial" pitchFamily="34"/>
                <a:cs typeface="Arial" pitchFamily="34"/>
              </a:rPr>
              <a:t>How old was she?</a:t>
            </a:r>
          </a:p>
          <a:p>
            <a:pPr lvl="0">
              <a:spcBef>
                <a:spcPts val="700"/>
              </a:spcBef>
            </a:pPr>
            <a:r>
              <a:rPr lang="en-GB" dirty="0" smtClean="0">
                <a:solidFill>
                  <a:srgbClr val="000000"/>
                </a:solidFill>
                <a:latin typeface="Arial" pitchFamily="34"/>
                <a:cs typeface="Arial" pitchFamily="34"/>
              </a:rPr>
              <a:t>How do </a:t>
            </a:r>
            <a:r>
              <a:rPr lang="en-GB" dirty="0">
                <a:solidFill>
                  <a:srgbClr val="000000"/>
                </a:solidFill>
                <a:latin typeface="Arial" pitchFamily="34"/>
                <a:cs typeface="Arial" pitchFamily="34"/>
              </a:rPr>
              <a:t>you think she felt being there?</a:t>
            </a:r>
          </a:p>
          <a:p>
            <a:pPr lvl="0">
              <a:spcBef>
                <a:spcPts val="700"/>
              </a:spcBef>
            </a:pPr>
            <a:endParaRPr lang="en-GB" dirty="0">
              <a:solidFill>
                <a:srgbClr val="000000"/>
              </a:solidFill>
              <a:latin typeface="Arial" pitchFamily="34"/>
              <a:cs typeface="Arial" pitchFamily="34"/>
            </a:endParaRPr>
          </a:p>
          <a:p>
            <a:pPr lvl="0">
              <a:spcBef>
                <a:spcPts val="700"/>
              </a:spcBef>
            </a:pPr>
            <a:r>
              <a:rPr lang="en-GB" dirty="0">
                <a:solidFill>
                  <a:srgbClr val="000000"/>
                </a:solidFill>
                <a:latin typeface="Arial" pitchFamily="34"/>
                <a:cs typeface="Arial" pitchFamily="34"/>
              </a:rPr>
              <a:t>Already you know quite a lot about Eileen. </a:t>
            </a:r>
          </a:p>
          <a:p>
            <a:pPr lvl="0">
              <a:spcBef>
                <a:spcPts val="700"/>
              </a:spcBef>
            </a:pPr>
            <a:r>
              <a:rPr lang="en-GB" dirty="0">
                <a:solidFill>
                  <a:srgbClr val="000000"/>
                </a:solidFill>
                <a:latin typeface="Arial" pitchFamily="34"/>
                <a:cs typeface="Arial" pitchFamily="34"/>
              </a:rPr>
              <a:t>And it has all </a:t>
            </a:r>
            <a:r>
              <a:rPr lang="en-GB" dirty="0" smtClean="0">
                <a:solidFill>
                  <a:srgbClr val="000000"/>
                </a:solidFill>
                <a:latin typeface="Arial" pitchFamily="34"/>
                <a:cs typeface="Arial" pitchFamily="34"/>
              </a:rPr>
              <a:t>come </a:t>
            </a:r>
            <a:r>
              <a:rPr lang="en-GB" dirty="0">
                <a:solidFill>
                  <a:srgbClr val="000000"/>
                </a:solidFill>
                <a:latin typeface="Arial" pitchFamily="34"/>
                <a:cs typeface="Arial" pitchFamily="34"/>
              </a:rPr>
              <a:t>from the census returns. </a:t>
            </a:r>
          </a:p>
          <a:p>
            <a:pPr lvl="0">
              <a:spcBef>
                <a:spcPts val="700"/>
              </a:spcBef>
            </a:pPr>
            <a:endParaRPr lang="en-GB" sz="1400" dirty="0">
              <a:solidFill>
                <a:srgbClr val="000000"/>
              </a:solidFill>
              <a:latin typeface="Arial" pitchFamily="34"/>
              <a:cs typeface="Arial" pitchFamily="34"/>
            </a:endParaRPr>
          </a:p>
          <a:p>
            <a:pPr lvl="0">
              <a:spcBef>
                <a:spcPts val="700"/>
              </a:spcBef>
            </a:pPr>
            <a:endParaRPr lang="en-GB" sz="1400" dirty="0">
              <a:solidFill>
                <a:srgbClr val="000000"/>
              </a:solidFill>
              <a:latin typeface="Arial" pitchFamily="34"/>
              <a:cs typeface="Arial" pitchFamily="34"/>
            </a:endParaRPr>
          </a:p>
          <a:p>
            <a:pPr lvl="0"/>
            <a:endParaRPr lang="en-GB" sz="1400" dirty="0">
              <a:solidFill>
                <a:srgbClr val="000000"/>
              </a:solidFill>
              <a:latin typeface="Calibri"/>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C71AAB-F1B7-4843-B7E7-1D30B5EAD73D}" type="slidenum">
              <a:t>4</a:t>
            </a:fld>
            <a:endParaRPr lang="en-GB" sz="1200" b="0" i="0" u="none" strike="noStrike" kern="1200" cap="none" spc="0" baseline="0">
              <a:solidFill>
                <a:srgbClr val="000000"/>
              </a:solidFill>
              <a:uFillTx/>
              <a:latin typeface="Calibri"/>
            </a:endParaRPr>
          </a:p>
        </p:txBody>
      </p:sp>
      <p:sp>
        <p:nvSpPr>
          <p:cNvPr id="2" name="Slide Image Placeholder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11188"/>
            <a:ext cx="4572000" cy="3429000"/>
          </a:xfrm>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At the end of 1901 Eileen and her family moved to Salisbury. The lived in Winchester Street, where Richard and Minnie ran ‘The Cyclists’ Rest’. </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This building is still there today. </a:t>
            </a:r>
          </a:p>
          <a:p>
            <a:pPr lvl="0"/>
            <a:endParaRPr lang="en-GB" sz="1400" dirty="0" smtClean="0">
              <a:solidFill>
                <a:srgbClr val="000000"/>
              </a:solidFill>
              <a:latin typeface="Calibri"/>
            </a:endParaRPr>
          </a:p>
          <a:p>
            <a:r>
              <a:rPr lang="en-GB" dirty="0">
                <a:solidFill>
                  <a:srgbClr val="000000"/>
                </a:solidFill>
                <a:latin typeface="Arial" pitchFamily="34"/>
                <a:cs typeface="Arial" pitchFamily="34"/>
              </a:rPr>
              <a:t>Why might this be a good place to have a business like this? </a:t>
            </a:r>
            <a:r>
              <a:rPr lang="en-GB" i="1" dirty="0" smtClean="0">
                <a:solidFill>
                  <a:srgbClr val="000000"/>
                </a:solidFill>
                <a:latin typeface="Arial" pitchFamily="34"/>
                <a:cs typeface="Arial" pitchFamily="34"/>
              </a:rPr>
              <a:t>(The clue is in the name ‘Winchester Street, a </a:t>
            </a:r>
            <a:r>
              <a:rPr lang="en-GB" i="1" dirty="0">
                <a:solidFill>
                  <a:srgbClr val="000000"/>
                </a:solidFill>
                <a:latin typeface="Arial" pitchFamily="34"/>
                <a:cs typeface="Arial" pitchFamily="34"/>
              </a:rPr>
              <a:t>major route in and out of Salisbury)</a:t>
            </a:r>
          </a:p>
          <a:p>
            <a:pPr lvl="0"/>
            <a:endParaRPr lang="en-GB" dirty="0">
              <a:solidFill>
                <a:srgbClr val="000000"/>
              </a:solidFill>
              <a:latin typeface="Calibri"/>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A5350D-C6A1-4CD5-9F97-5CDE8DDE46C6}"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Cycling was a popular hobby, and lots of people cycled into Salisbury regularly to do their shopping. The Cyclists’ Rest would have been a busy place.</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What did the Cyclists’ Rest have to offer?</a:t>
            </a:r>
          </a:p>
          <a:p>
            <a:pPr lvl="0"/>
            <a:endParaRPr lang="en-GB" dirty="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 </a:t>
            </a:r>
            <a:r>
              <a:rPr lang="en-GB" dirty="0">
                <a:solidFill>
                  <a:srgbClr val="000000"/>
                </a:solidFill>
                <a:latin typeface="Arial" pitchFamily="34"/>
                <a:cs typeface="Arial" pitchFamily="34"/>
              </a:rPr>
              <a:t>Why were bicycles  so popular then? </a:t>
            </a:r>
            <a:r>
              <a:rPr lang="en-GB" i="1" dirty="0">
                <a:solidFill>
                  <a:srgbClr val="000000"/>
                </a:solidFill>
                <a:latin typeface="Arial" pitchFamily="34"/>
                <a:cs typeface="Arial" pitchFamily="34"/>
              </a:rPr>
              <a:t>(Very few people had cars. Bicycles are easier to park and leave, and cheaper to run, than a horse and cart!)</a:t>
            </a:r>
          </a:p>
          <a:p>
            <a:pPr lvl="0"/>
            <a:endParaRPr lang="en-GB" dirty="0">
              <a:solidFill>
                <a:srgbClr val="000000"/>
              </a:solidFill>
              <a:latin typeface="Calibri"/>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20F9F2-09AD-4ABF-A9BA-D4F8BA8073EF}"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Eileen’s school is still there, near St Thomas’s Church in Salisbury. </a:t>
            </a:r>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Today </a:t>
            </a:r>
            <a:r>
              <a:rPr lang="en-GB" dirty="0">
                <a:solidFill>
                  <a:srgbClr val="000000"/>
                </a:solidFill>
                <a:latin typeface="Arial" pitchFamily="34"/>
                <a:cs typeface="Arial" pitchFamily="34"/>
              </a:rPr>
              <a:t>it is a restaurant </a:t>
            </a:r>
            <a:r>
              <a:rPr lang="en-GB" i="1" dirty="0">
                <a:solidFill>
                  <a:srgbClr val="000000"/>
                </a:solidFill>
                <a:latin typeface="Arial" pitchFamily="34"/>
                <a:cs typeface="Arial" pitchFamily="34"/>
              </a:rPr>
              <a:t>“Cotes </a:t>
            </a:r>
            <a:r>
              <a:rPr lang="en-GB" i="1" dirty="0" err="1">
                <a:solidFill>
                  <a:srgbClr val="000000"/>
                </a:solidFill>
                <a:latin typeface="Arial" pitchFamily="34"/>
                <a:cs typeface="Arial" pitchFamily="34"/>
              </a:rPr>
              <a:t>Brasserie</a:t>
            </a:r>
            <a:r>
              <a:rPr lang="en-GB" i="1" dirty="0">
                <a:solidFill>
                  <a:srgbClr val="000000"/>
                </a:solidFill>
                <a:latin typeface="Arial" pitchFamily="34"/>
                <a:cs typeface="Arial" pitchFamily="34"/>
              </a:rPr>
              <a:t>”.</a:t>
            </a:r>
          </a:p>
          <a:p>
            <a:pPr lvl="0"/>
            <a:endParaRPr lang="en-GB" i="1"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From the outside it looks rather forbidding. </a:t>
            </a:r>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The </a:t>
            </a:r>
            <a:r>
              <a:rPr lang="en-GB" dirty="0">
                <a:solidFill>
                  <a:srgbClr val="000000"/>
                </a:solidFill>
                <a:latin typeface="Arial" pitchFamily="34"/>
                <a:cs typeface="Arial" pitchFamily="34"/>
              </a:rPr>
              <a:t>windows are large </a:t>
            </a:r>
            <a:r>
              <a:rPr lang="en-GB" i="1" dirty="0">
                <a:solidFill>
                  <a:srgbClr val="000000"/>
                </a:solidFill>
                <a:latin typeface="Arial" pitchFamily="34"/>
                <a:cs typeface="Arial" pitchFamily="34"/>
              </a:rPr>
              <a:t>(to let in light when there was no electric light) </a:t>
            </a:r>
            <a:endParaRPr lang="en-GB" i="1"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and </a:t>
            </a:r>
            <a:r>
              <a:rPr lang="en-GB" dirty="0">
                <a:solidFill>
                  <a:srgbClr val="000000"/>
                </a:solidFill>
                <a:latin typeface="Arial" pitchFamily="34"/>
                <a:cs typeface="Arial" pitchFamily="34"/>
              </a:rPr>
              <a:t>high </a:t>
            </a:r>
            <a:r>
              <a:rPr lang="en-GB" i="1" dirty="0">
                <a:solidFill>
                  <a:srgbClr val="000000"/>
                </a:solidFill>
                <a:latin typeface="Arial" pitchFamily="34"/>
                <a:cs typeface="Arial" pitchFamily="34"/>
              </a:rPr>
              <a:t>(to stop children wasting their time looking </a:t>
            </a:r>
            <a:r>
              <a:rPr lang="en-GB" i="1" dirty="0" smtClean="0">
                <a:solidFill>
                  <a:srgbClr val="000000"/>
                </a:solidFill>
                <a:latin typeface="Arial" pitchFamily="34"/>
                <a:cs typeface="Arial" pitchFamily="34"/>
              </a:rPr>
              <a:t>out!)</a:t>
            </a:r>
            <a:endParaRPr lang="en-GB" i="1"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 </a:t>
            </a:r>
          </a:p>
          <a:p>
            <a:pPr lvl="0"/>
            <a:r>
              <a:rPr lang="en-GB" dirty="0">
                <a:solidFill>
                  <a:srgbClr val="000000"/>
                </a:solidFill>
                <a:latin typeface="Arial" pitchFamily="34"/>
                <a:cs typeface="Arial" pitchFamily="34"/>
              </a:rPr>
              <a:t>There </a:t>
            </a:r>
            <a:r>
              <a:rPr lang="en-GB" dirty="0" smtClean="0">
                <a:solidFill>
                  <a:srgbClr val="000000"/>
                </a:solidFill>
                <a:latin typeface="Arial" pitchFamily="34"/>
                <a:cs typeface="Arial" pitchFamily="34"/>
              </a:rPr>
              <a:t>was little room to play outside. </a:t>
            </a:r>
          </a:p>
          <a:p>
            <a:pPr lvl="0"/>
            <a:r>
              <a:rPr lang="en-GB" dirty="0" smtClean="0">
                <a:solidFill>
                  <a:srgbClr val="000000"/>
                </a:solidFill>
                <a:latin typeface="Arial" pitchFamily="34"/>
                <a:cs typeface="Arial" pitchFamily="34"/>
              </a:rPr>
              <a:t>What games do you think Eileen and her friends could have played outdoors?</a:t>
            </a:r>
            <a:endParaRPr lang="en-GB" dirty="0">
              <a:solidFill>
                <a:srgbClr val="000000"/>
              </a:solidFill>
              <a:latin typeface="Arial" pitchFamily="34"/>
              <a:cs typeface="Arial" pitchFamily="34"/>
            </a:endParaRPr>
          </a:p>
          <a:p>
            <a:pPr lvl="0"/>
            <a:endParaRPr lang="en-GB" sz="1400" dirty="0">
              <a:solidFill>
                <a:srgbClr val="000000"/>
              </a:solidFill>
              <a:latin typeface="Arial" pitchFamily="34"/>
              <a:cs typeface="Arial" pitchFamily="34"/>
            </a:endParaRPr>
          </a:p>
          <a:p>
            <a:pPr lvl="0"/>
            <a:endParaRPr lang="en-GB" sz="1400" dirty="0">
              <a:solidFill>
                <a:srgbClr val="000000"/>
              </a:solidFill>
              <a:latin typeface="Arial" pitchFamily="34"/>
              <a:cs typeface="Arial" pitchFamily="34"/>
            </a:endParaRPr>
          </a:p>
          <a:p>
            <a:pPr lvl="0"/>
            <a:endParaRPr lang="en-GB" sz="1400" dirty="0">
              <a:solidFill>
                <a:srgbClr val="000000"/>
              </a:solidFill>
              <a:latin typeface="Arial" pitchFamily="34"/>
              <a:cs typeface="Arial" pitchFamily="34"/>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A5F72C-6ACF-4E58-8961-6C377D72E687}" type="slidenum">
              <a:t>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a:solidFill>
                  <a:srgbClr val="000000"/>
                </a:solidFill>
                <a:latin typeface="Arial" pitchFamily="34"/>
                <a:cs typeface="Arial" pitchFamily="34"/>
              </a:rPr>
              <a:t>This is a page from an arithmetic test like the one Eileen would have had to take when she was 12 years old.</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Maths was more complicated because money was different then:</a:t>
            </a:r>
          </a:p>
          <a:p>
            <a:pPr lvl="0"/>
            <a:r>
              <a:rPr lang="en-GB" dirty="0">
                <a:solidFill>
                  <a:srgbClr val="000000"/>
                </a:solidFill>
                <a:latin typeface="Arial" pitchFamily="34"/>
                <a:cs typeface="Arial" pitchFamily="34"/>
              </a:rPr>
              <a:t>There were 4 farthings or 2 halfpennies in a penny, </a:t>
            </a:r>
          </a:p>
          <a:p>
            <a:pPr lvl="0"/>
            <a:r>
              <a:rPr lang="en-GB" dirty="0">
                <a:solidFill>
                  <a:srgbClr val="000000"/>
                </a:solidFill>
                <a:latin typeface="Arial" pitchFamily="34"/>
                <a:cs typeface="Arial" pitchFamily="34"/>
              </a:rPr>
              <a:t>There were 12 pennies in a shilling,</a:t>
            </a:r>
          </a:p>
          <a:p>
            <a:pPr lvl="0"/>
            <a:r>
              <a:rPr lang="en-GB" dirty="0">
                <a:solidFill>
                  <a:srgbClr val="000000"/>
                </a:solidFill>
                <a:latin typeface="Arial" pitchFamily="34"/>
                <a:cs typeface="Arial" pitchFamily="34"/>
              </a:rPr>
              <a:t>There were 20 shillings in a  pound.</a:t>
            </a:r>
          </a:p>
          <a:p>
            <a:pPr lvl="0"/>
            <a:r>
              <a:rPr lang="en-GB" dirty="0">
                <a:solidFill>
                  <a:srgbClr val="000000"/>
                </a:solidFill>
                <a:latin typeface="Arial" pitchFamily="34"/>
                <a:cs typeface="Arial" pitchFamily="34"/>
              </a:rPr>
              <a:t>A guinea was one pound and one shilling.</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How many pennies in a pound?</a:t>
            </a:r>
          </a:p>
          <a:p>
            <a:pPr lvl="0"/>
            <a:r>
              <a:rPr lang="en-GB" dirty="0">
                <a:solidFill>
                  <a:srgbClr val="000000"/>
                </a:solidFill>
                <a:latin typeface="Arial" pitchFamily="34"/>
                <a:cs typeface="Arial" pitchFamily="34"/>
              </a:rPr>
              <a:t>How many farthings in a shilling?</a:t>
            </a: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Do you think Eileen and her friends had calculators to help them</a:t>
            </a:r>
            <a:r>
              <a:rPr lang="en-GB" dirty="0" smtClean="0">
                <a:solidFill>
                  <a:srgbClr val="000000"/>
                </a:solidFill>
                <a:latin typeface="Arial" pitchFamily="34"/>
                <a:cs typeface="Arial" pitchFamily="34"/>
              </a:rPr>
              <a:t>? </a:t>
            </a:r>
            <a:r>
              <a:rPr lang="en-GB" i="1" dirty="0" smtClean="0">
                <a:solidFill>
                  <a:srgbClr val="000000"/>
                </a:solidFill>
                <a:latin typeface="Arial" pitchFamily="34"/>
                <a:cs typeface="Arial" pitchFamily="34"/>
              </a:rPr>
              <a:t>(No!)</a:t>
            </a:r>
            <a:endParaRPr lang="en-GB" dirty="0">
              <a:solidFill>
                <a:srgbClr val="000000"/>
              </a:solidFill>
              <a:latin typeface="Arial" pitchFamily="34"/>
              <a:cs typeface="Arial" pitchFamily="34"/>
            </a:endParaRPr>
          </a:p>
          <a:p>
            <a:pPr lvl="0"/>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Eileen would also have learnt reading and writing, drawing and sewing at school.</a:t>
            </a:r>
          </a:p>
          <a:p>
            <a:pPr lvl="0"/>
            <a:endParaRPr lang="en-GB" dirty="0">
              <a:solidFill>
                <a:srgbClr val="000000"/>
              </a:solidFill>
              <a:latin typeface="Calibri"/>
            </a:endParaRPr>
          </a:p>
          <a:p>
            <a:pPr lvl="0"/>
            <a:endParaRPr lang="en-GB" dirty="0">
              <a:solidFill>
                <a:srgbClr val="000000"/>
              </a:solidFill>
              <a:latin typeface="Calibri"/>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F30534-1710-4D84-A19F-230E3D1BE88C}" type="slidenum">
              <a:t>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GB" dirty="0" smtClean="0">
                <a:solidFill>
                  <a:srgbClr val="000000"/>
                </a:solidFill>
                <a:latin typeface="Arial" pitchFamily="34"/>
                <a:cs typeface="Arial" pitchFamily="34"/>
              </a:rPr>
              <a:t>Can you prove that Eileen went to Sunday School?</a:t>
            </a:r>
          </a:p>
          <a:p>
            <a:pPr lvl="0"/>
            <a:r>
              <a:rPr lang="en-GB" dirty="0" smtClean="0">
                <a:solidFill>
                  <a:srgbClr val="000000"/>
                </a:solidFill>
                <a:latin typeface="Arial" pitchFamily="34"/>
                <a:cs typeface="Arial" pitchFamily="34"/>
              </a:rPr>
              <a:t>See </a:t>
            </a:r>
            <a:r>
              <a:rPr lang="en-GB" dirty="0">
                <a:solidFill>
                  <a:srgbClr val="000000"/>
                </a:solidFill>
                <a:latin typeface="Arial" pitchFamily="34"/>
                <a:cs typeface="Arial" pitchFamily="34"/>
              </a:rPr>
              <a:t>if you can find </a:t>
            </a:r>
            <a:r>
              <a:rPr lang="en-GB" dirty="0" smtClean="0">
                <a:solidFill>
                  <a:srgbClr val="000000"/>
                </a:solidFill>
                <a:latin typeface="Arial" pitchFamily="34"/>
                <a:cs typeface="Arial" pitchFamily="34"/>
              </a:rPr>
              <a:t>her </a:t>
            </a:r>
            <a:r>
              <a:rPr lang="en-GB" dirty="0">
                <a:solidFill>
                  <a:srgbClr val="000000"/>
                </a:solidFill>
                <a:latin typeface="Arial" pitchFamily="34"/>
                <a:cs typeface="Arial" pitchFamily="34"/>
              </a:rPr>
              <a:t>name on </a:t>
            </a:r>
            <a:r>
              <a:rPr lang="en-GB" dirty="0" smtClean="0">
                <a:solidFill>
                  <a:srgbClr val="000000"/>
                </a:solidFill>
                <a:latin typeface="Arial" pitchFamily="34"/>
                <a:cs typeface="Arial" pitchFamily="34"/>
              </a:rPr>
              <a:t>this page </a:t>
            </a:r>
            <a:r>
              <a:rPr lang="en-GB" dirty="0">
                <a:solidFill>
                  <a:srgbClr val="000000"/>
                </a:solidFill>
                <a:latin typeface="Arial" pitchFamily="34"/>
                <a:cs typeface="Arial" pitchFamily="34"/>
              </a:rPr>
              <a:t>from the Admissions Book of the </a:t>
            </a:r>
            <a:r>
              <a:rPr lang="en-GB" dirty="0" smtClean="0">
                <a:solidFill>
                  <a:srgbClr val="000000"/>
                </a:solidFill>
                <a:latin typeface="Arial" pitchFamily="34"/>
                <a:cs typeface="Arial" pitchFamily="34"/>
              </a:rPr>
              <a:t>Brown Street Sunday School. </a:t>
            </a:r>
            <a:endParaRPr lang="en-GB" dirty="0">
              <a:solidFill>
                <a:srgbClr val="000000"/>
              </a:solidFill>
              <a:latin typeface="Arial" pitchFamily="34"/>
              <a:cs typeface="Arial" pitchFamily="34"/>
            </a:endParaRPr>
          </a:p>
          <a:p>
            <a:pPr lvl="0"/>
            <a:r>
              <a:rPr lang="en-GB" dirty="0">
                <a:solidFill>
                  <a:srgbClr val="000000"/>
                </a:solidFill>
                <a:latin typeface="Arial" pitchFamily="34"/>
                <a:cs typeface="Arial" pitchFamily="34"/>
              </a:rPr>
              <a:t>When did she first start </a:t>
            </a:r>
            <a:r>
              <a:rPr lang="en-GB" dirty="0" smtClean="0">
                <a:solidFill>
                  <a:srgbClr val="000000"/>
                </a:solidFill>
                <a:latin typeface="Arial" pitchFamily="34"/>
                <a:cs typeface="Arial" pitchFamily="34"/>
              </a:rPr>
              <a:t>there? </a:t>
            </a:r>
          </a:p>
          <a:p>
            <a:pPr lvl="0"/>
            <a:r>
              <a:rPr lang="en-GB" dirty="0" smtClean="0">
                <a:solidFill>
                  <a:srgbClr val="000000"/>
                </a:solidFill>
                <a:latin typeface="Arial" pitchFamily="34"/>
                <a:cs typeface="Arial" pitchFamily="34"/>
              </a:rPr>
              <a:t>How old was she then?</a:t>
            </a:r>
          </a:p>
          <a:p>
            <a:pPr lvl="0"/>
            <a:endParaRPr lang="en-GB" dirty="0" smtClean="0">
              <a:solidFill>
                <a:srgbClr val="000000"/>
              </a:solidFill>
              <a:latin typeface="Arial" pitchFamily="34"/>
              <a:cs typeface="Arial" pitchFamily="34"/>
            </a:endParaRPr>
          </a:p>
          <a:p>
            <a:pPr lvl="0"/>
            <a:r>
              <a:rPr lang="en-GB" dirty="0" smtClean="0">
                <a:solidFill>
                  <a:srgbClr val="000000"/>
                </a:solidFill>
                <a:latin typeface="Arial" pitchFamily="34"/>
                <a:cs typeface="Arial" pitchFamily="34"/>
              </a:rPr>
              <a:t>When she left she was given a copy of  the New </a:t>
            </a:r>
            <a:r>
              <a:rPr lang="en-GB" dirty="0">
                <a:solidFill>
                  <a:srgbClr val="000000"/>
                </a:solidFill>
                <a:latin typeface="Arial" pitchFamily="34"/>
                <a:cs typeface="Arial" pitchFamily="34"/>
              </a:rPr>
              <a:t>T</a:t>
            </a:r>
            <a:r>
              <a:rPr lang="en-GB" dirty="0" smtClean="0">
                <a:solidFill>
                  <a:srgbClr val="000000"/>
                </a:solidFill>
                <a:latin typeface="Arial" pitchFamily="34"/>
                <a:cs typeface="Arial" pitchFamily="34"/>
              </a:rPr>
              <a:t>estament.</a:t>
            </a:r>
          </a:p>
          <a:p>
            <a:pPr lvl="0"/>
            <a:endParaRPr lang="en-GB" sz="1400" dirty="0">
              <a:solidFill>
                <a:srgbClr val="000000"/>
              </a:solidFill>
              <a:latin typeface="Arial" pitchFamily="34"/>
              <a:cs typeface="Arial" pitchFamily="34"/>
            </a:endParaRP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0B4A9C-84CD-465C-8855-36EADDA741B1}"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sz="2400">
                <a:latin typeface="Arial" pitchFamily="34"/>
                <a:cs typeface="Arial" pitchFamily="34"/>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15909F0B-353C-4E49-BD5B-EBCC6F81617B}" type="datetime1">
              <a:rPr lang="en-GB"/>
              <a:pPr lvl="0"/>
              <a:t>07/07/2014</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5CB11809-1AC1-4617-A016-988E2BB03D17}" type="slidenum">
              <a:t>‹#›</a:t>
            </a:fld>
            <a:endParaRPr lang="en-GB"/>
          </a:p>
        </p:txBody>
      </p:sp>
    </p:spTree>
    <p:extLst>
      <p:ext uri="{BB962C8B-B14F-4D97-AF65-F5344CB8AC3E}">
        <p14:creationId xmlns:p14="http://schemas.microsoft.com/office/powerpoint/2010/main" val="228566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C8855A73-FF53-42C2-829A-2AD9F35604B7}" type="datetime1">
              <a:rPr lang="en-GB"/>
              <a:pPr lvl="0"/>
              <a:t>07/07/2014</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FE27A19-50E3-41E5-A8D2-A217A56F5DFD}" type="slidenum">
              <a:t>‹#›</a:t>
            </a:fld>
            <a:endParaRPr lang="en-GB"/>
          </a:p>
        </p:txBody>
      </p:sp>
    </p:spTree>
    <p:extLst>
      <p:ext uri="{BB962C8B-B14F-4D97-AF65-F5344CB8AC3E}">
        <p14:creationId xmlns:p14="http://schemas.microsoft.com/office/powerpoint/2010/main" val="376046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886E82A3-AA64-472D-BD26-1B3B34550E0E}" type="datetime1">
              <a:rPr lang="en-GB"/>
              <a:pPr lvl="0"/>
              <a:t>07/07/2014</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6C44E81-FCAA-472D-BD53-1096FD6D0BD9}" type="slidenum">
              <a:t>‹#›</a:t>
            </a:fld>
            <a:endParaRPr lang="en-GB"/>
          </a:p>
        </p:txBody>
      </p:sp>
    </p:spTree>
    <p:extLst>
      <p:ext uri="{BB962C8B-B14F-4D97-AF65-F5344CB8AC3E}">
        <p14:creationId xmlns:p14="http://schemas.microsoft.com/office/powerpoint/2010/main" val="392226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94970A34-78FC-43FB-A99D-A9F4A5B589B2}" type="datetime1">
              <a:rPr lang="en-GB"/>
              <a:pPr lvl="0"/>
              <a:t>07/07/2014</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D792D672-C0E5-41DF-B2E4-B402EECDCC63}" type="slidenum">
              <a:t>‹#›</a:t>
            </a:fld>
            <a:endParaRPr lang="en-GB"/>
          </a:p>
        </p:txBody>
      </p:sp>
    </p:spTree>
    <p:extLst>
      <p:ext uri="{BB962C8B-B14F-4D97-AF65-F5344CB8AC3E}">
        <p14:creationId xmlns:p14="http://schemas.microsoft.com/office/powerpoint/2010/main" val="77802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E78CA30D-9747-499B-B260-3E724E3EB371}" type="datetime1">
              <a:rPr lang="en-GB"/>
              <a:pPr lvl="0"/>
              <a:t>07/07/2014</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D415F5B-0DB9-47F4-B260-202EA61FF50D}" type="slidenum">
              <a:t>‹#›</a:t>
            </a:fld>
            <a:endParaRPr lang="en-GB"/>
          </a:p>
        </p:txBody>
      </p:sp>
    </p:spTree>
    <p:extLst>
      <p:ext uri="{BB962C8B-B14F-4D97-AF65-F5344CB8AC3E}">
        <p14:creationId xmlns:p14="http://schemas.microsoft.com/office/powerpoint/2010/main" val="314367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5F998517-AF81-4B6F-8A42-C8BA05285446}" type="datetime1">
              <a:rPr lang="en-GB"/>
              <a:pPr lvl="0"/>
              <a:t>07/07/2014</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23786199-A22C-44A7-817D-5ACFEA0F5027}" type="slidenum">
              <a:t>‹#›</a:t>
            </a:fld>
            <a:endParaRPr lang="en-GB"/>
          </a:p>
        </p:txBody>
      </p:sp>
    </p:spTree>
    <p:extLst>
      <p:ext uri="{BB962C8B-B14F-4D97-AF65-F5344CB8AC3E}">
        <p14:creationId xmlns:p14="http://schemas.microsoft.com/office/powerpoint/2010/main" val="76441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7B658662-99D4-4D81-9C2A-D222A4082CC8}" type="datetime1">
              <a:rPr lang="en-GB"/>
              <a:pPr lvl="0"/>
              <a:t>07/07/2014</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52AB992B-EE9A-41AA-B4F9-AEA43A057FE9}" type="slidenum">
              <a:t>‹#›</a:t>
            </a:fld>
            <a:endParaRPr lang="en-GB"/>
          </a:p>
        </p:txBody>
      </p:sp>
    </p:spTree>
    <p:extLst>
      <p:ext uri="{BB962C8B-B14F-4D97-AF65-F5344CB8AC3E}">
        <p14:creationId xmlns:p14="http://schemas.microsoft.com/office/powerpoint/2010/main" val="116980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9BFBC72F-EE13-405A-8953-0AF86E66268C}" type="datetime1">
              <a:rPr lang="en-GB"/>
              <a:pPr lvl="0"/>
              <a:t>07/07/2014</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327A6AB5-A225-45CA-B21E-8709FF185AD5}" type="slidenum">
              <a:t>‹#›</a:t>
            </a:fld>
            <a:endParaRPr lang="en-GB"/>
          </a:p>
        </p:txBody>
      </p:sp>
    </p:spTree>
    <p:extLst>
      <p:ext uri="{BB962C8B-B14F-4D97-AF65-F5344CB8AC3E}">
        <p14:creationId xmlns:p14="http://schemas.microsoft.com/office/powerpoint/2010/main" val="343216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E72191AE-69D2-4EB6-9825-5503181C467B}" type="datetime1">
              <a:rPr lang="en-GB"/>
              <a:pPr lvl="0"/>
              <a:t>07/07/2014</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10030AD2-6276-4A88-B756-143D4BB48A5C}" type="slidenum">
              <a:t>‹#›</a:t>
            </a:fld>
            <a:endParaRPr lang="en-GB"/>
          </a:p>
        </p:txBody>
      </p:sp>
    </p:spTree>
    <p:extLst>
      <p:ext uri="{BB962C8B-B14F-4D97-AF65-F5344CB8AC3E}">
        <p14:creationId xmlns:p14="http://schemas.microsoft.com/office/powerpoint/2010/main" val="242621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CA3D58EC-EBFE-4FB5-B0C4-CD3A168BED0F}" type="datetime1">
              <a:rPr lang="en-GB"/>
              <a:pPr lvl="0"/>
              <a:t>07/07/2014</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D425A17F-26C8-4EBA-8C33-C8CC53E7731C}" type="slidenum">
              <a:t>‹#›</a:t>
            </a:fld>
            <a:endParaRPr lang="en-GB"/>
          </a:p>
        </p:txBody>
      </p:sp>
    </p:spTree>
    <p:extLst>
      <p:ext uri="{BB962C8B-B14F-4D97-AF65-F5344CB8AC3E}">
        <p14:creationId xmlns:p14="http://schemas.microsoft.com/office/powerpoint/2010/main" val="230659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21DD8847-7471-4252-99C7-D9F7FDD3F9EE}" type="datetime1">
              <a:rPr lang="en-GB"/>
              <a:pPr lvl="0"/>
              <a:t>07/07/2014</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DBCCBFA3-9C0C-4814-8DFC-6DD08E185C6C}" type="slidenum">
              <a:t>‹#›</a:t>
            </a:fld>
            <a:endParaRPr lang="en-GB"/>
          </a:p>
        </p:txBody>
      </p:sp>
    </p:spTree>
    <p:extLst>
      <p:ext uri="{BB962C8B-B14F-4D97-AF65-F5344CB8AC3E}">
        <p14:creationId xmlns:p14="http://schemas.microsoft.com/office/powerpoint/2010/main" val="1718976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3B3D12A-9FA0-4D5A-84FE-4DFA043AE554}" type="datetime1">
              <a:rPr lang="en-GB"/>
              <a:pPr lvl="0"/>
              <a:t>07/07/2014</a:t>
            </a:fld>
            <a:endParaRPr lang="en-GB"/>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DA7807FA-C4BA-460C-8C57-C86496E9CE7C}"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Picture 4" descr="C:\Users\Margaret\Documents\Milford Bridge Street Project\Fred's stuff\PRESENTATION LOGO BANNERcropped.jpg"/>
          <p:cNvPicPr>
            <a:picLocks noChangeAspect="1"/>
          </p:cNvPicPr>
          <p:nvPr/>
        </p:nvPicPr>
        <p:blipFill>
          <a:blip r:embed="rId3"/>
          <a:srcRect/>
          <a:stretch>
            <a:fillRect/>
          </a:stretch>
        </p:blipFill>
        <p:spPr>
          <a:xfrm>
            <a:off x="48281" y="-84171"/>
            <a:ext cx="9095719" cy="884115"/>
          </a:xfrm>
          <a:prstGeom prst="rect">
            <a:avLst/>
          </a:prstGeom>
          <a:noFill/>
          <a:ln>
            <a:noFill/>
          </a:ln>
        </p:spPr>
      </p:pic>
      <p:sp>
        <p:nvSpPr>
          <p:cNvPr id="3" name="TextBox 3"/>
          <p:cNvSpPr txBox="1"/>
          <p:nvPr/>
        </p:nvSpPr>
        <p:spPr>
          <a:xfrm>
            <a:off x="2444216" y="58293"/>
            <a:ext cx="3948964" cy="132343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a:solidFill>
                  <a:srgbClr val="1F497D"/>
                </a:solidFill>
                <a:uFillTx/>
                <a:latin typeface="Arial" pitchFamily="34"/>
                <a:cs typeface="Arial" pitchFamily="34"/>
              </a:rPr>
              <a:t>Eileen O’Leary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0" cap="none" spc="0" baseline="0" dirty="0">
              <a:solidFill>
                <a:srgbClr val="1F497D"/>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a:solidFill>
                <a:srgbClr val="1F497D"/>
              </a:solidFill>
              <a:uFillTx/>
              <a:latin typeface="Arial" pitchFamily="34"/>
              <a:cs typeface="Arial" pitchFamily="34"/>
            </a:endParaRPr>
          </a:p>
        </p:txBody>
      </p:sp>
      <p:pic>
        <p:nvPicPr>
          <p:cNvPr id="4" name="Picture 2" descr="C:\Users\Margaret\Documents\Milford Bridge Street Project\Fred's stuff\BRIDGE MURAL Eileen.jpg"/>
          <p:cNvPicPr>
            <a:picLocks noChangeAspect="1"/>
          </p:cNvPicPr>
          <p:nvPr/>
        </p:nvPicPr>
        <p:blipFill>
          <a:blip r:embed="rId4"/>
          <a:srcRect/>
          <a:stretch>
            <a:fillRect/>
          </a:stretch>
        </p:blipFill>
        <p:spPr>
          <a:xfrm>
            <a:off x="4418698" y="1114629"/>
            <a:ext cx="4250274" cy="5602932"/>
          </a:xfrm>
          <a:prstGeom prst="rect">
            <a:avLst/>
          </a:prstGeom>
          <a:noFill/>
          <a:ln>
            <a:noFill/>
          </a:ln>
        </p:spPr>
      </p:pic>
      <p:sp>
        <p:nvSpPr>
          <p:cNvPr id="5" name="Rectangle 3"/>
          <p:cNvSpPr/>
          <p:nvPr/>
        </p:nvSpPr>
        <p:spPr>
          <a:xfrm>
            <a:off x="738316" y="5373216"/>
            <a:ext cx="3347864" cy="120032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dirty="0">
                <a:solidFill>
                  <a:srgbClr val="002060"/>
                </a:solidFill>
                <a:uFillTx/>
                <a:latin typeface="Arial" pitchFamily="34"/>
                <a:cs typeface="Arial" pitchFamily="34"/>
              </a:rPr>
              <a:t>Who was she?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dirty="0" smtClean="0">
                <a:solidFill>
                  <a:srgbClr val="002060"/>
                </a:solidFill>
                <a:uFillTx/>
                <a:latin typeface="Arial" pitchFamily="34"/>
                <a:cs typeface="Arial" pitchFamily="34"/>
              </a:rPr>
              <a:t>What </a:t>
            </a:r>
            <a:r>
              <a:rPr lang="en-GB" sz="2400" b="0" i="0" u="none" strike="noStrike" kern="0" cap="none" spc="0" baseline="0" dirty="0">
                <a:solidFill>
                  <a:srgbClr val="002060"/>
                </a:solidFill>
                <a:uFillTx/>
                <a:latin typeface="Arial" pitchFamily="34"/>
                <a:cs typeface="Arial" pitchFamily="34"/>
              </a:rPr>
              <a:t>can we find out </a:t>
            </a:r>
            <a:endParaRPr lang="en-GB" sz="2400" b="0" i="0" u="none" strike="noStrike" kern="0" cap="none" spc="0" baseline="0" dirty="0" smtClean="0">
              <a:solidFill>
                <a:srgbClr val="00206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dirty="0" smtClean="0">
                <a:solidFill>
                  <a:srgbClr val="002060"/>
                </a:solidFill>
                <a:uFillTx/>
                <a:latin typeface="Arial" pitchFamily="34"/>
                <a:cs typeface="Arial" pitchFamily="34"/>
              </a:rPr>
              <a:t>about </a:t>
            </a:r>
            <a:r>
              <a:rPr lang="en-GB" sz="2400" b="0" i="0" u="none" strike="noStrike" kern="0" cap="none" spc="0" baseline="0" dirty="0">
                <a:solidFill>
                  <a:srgbClr val="002060"/>
                </a:solidFill>
                <a:uFillTx/>
                <a:latin typeface="Arial" pitchFamily="34"/>
                <a:cs typeface="Arial" pitchFamily="34"/>
              </a:rPr>
              <a:t>her?</a:t>
            </a:r>
            <a:endParaRPr lang="en-GB" sz="2400" b="1" i="0" u="none" strike="noStrike" kern="0" cap="none" spc="0" baseline="0" dirty="0">
              <a:solidFill>
                <a:srgbClr val="002060"/>
              </a:solidFill>
              <a:uFillTx/>
              <a:latin typeface="Arial" pitchFamily="34"/>
              <a:cs typeface="Arial" pitchFamily="34"/>
            </a:endParaRPr>
          </a:p>
        </p:txBody>
      </p:sp>
      <p:pic>
        <p:nvPicPr>
          <p:cNvPr id="6" name="Picture 3" descr="C:\Users\Margaret\Documents\Milford Bridge Street Project\Fred's stuff\Milford bridge logo 2cropped.jpg"/>
          <p:cNvPicPr>
            <a:picLocks noChangeAspect="1"/>
          </p:cNvPicPr>
          <p:nvPr/>
        </p:nvPicPr>
        <p:blipFill>
          <a:blip r:embed="rId5"/>
          <a:srcRect/>
          <a:stretch>
            <a:fillRect/>
          </a:stretch>
        </p:blipFill>
        <p:spPr>
          <a:xfrm>
            <a:off x="48281" y="-48290"/>
            <a:ext cx="621636" cy="884115"/>
          </a:xfrm>
          <a:prstGeom prst="rect">
            <a:avLst/>
          </a:prstGeom>
          <a:noFill/>
          <a:ln>
            <a:noFill/>
          </a:ln>
        </p:spPr>
      </p:pic>
      <p:pic>
        <p:nvPicPr>
          <p:cNvPr id="1026" name="Picture 2" descr="C:\Users\Margaret\Documents\Milford Bridge Street Project\Other images\eileen_covercroppp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860" y="1556792"/>
            <a:ext cx="2961721" cy="3386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050" name="Picture 2" descr="C:\Users\Margaret\Documents\Milford Bridge Street Project\Other images\pp00757a Greencroft Children (1024x7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04" y="692695"/>
            <a:ext cx="8426160" cy="5982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noGrp="1"/>
          </p:cNvSpPr>
          <p:nvPr>
            <p:ph type="title"/>
          </p:nvPr>
        </p:nvSpPr>
        <p:spPr>
          <a:xfrm>
            <a:off x="1217844" y="908720"/>
            <a:ext cx="6635080" cy="922112"/>
          </a:xfrm>
        </p:spPr>
        <p:txBody>
          <a:bodyPr/>
          <a:lstStyle/>
          <a:p>
            <a:pPr lvl="0"/>
            <a:r>
              <a:rPr lang="en-GB" sz="2400" dirty="0">
                <a:latin typeface="Arial" pitchFamily="34"/>
                <a:cs typeface="Arial" pitchFamily="34"/>
              </a:rPr>
              <a:t>What might Eileen have looked like as a child?</a:t>
            </a:r>
            <a:br>
              <a:rPr lang="en-GB" sz="2400" dirty="0">
                <a:latin typeface="Arial" pitchFamily="34"/>
                <a:cs typeface="Arial" pitchFamily="34"/>
              </a:rPr>
            </a:br>
            <a:endParaRPr lang="en-GB" sz="2400" dirty="0">
              <a:latin typeface="Arial" pitchFamily="34"/>
              <a:cs typeface="Arial" pitchFamily="34"/>
            </a:endParaRPr>
          </a:p>
        </p:txBody>
      </p:sp>
      <p:pic>
        <p:nvPicPr>
          <p:cNvPr id="4" name="Picture 2" descr="C:\Users\Margaret\Documents\Milford Bridge Street Project\Fred's stuff\Milford bridge logo 2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64288" y="5517232"/>
            <a:ext cx="1175322" cy="261610"/>
          </a:xfrm>
          <a:prstGeom prst="rect">
            <a:avLst/>
          </a:prstGeom>
        </p:spPr>
        <p:txBody>
          <a:bodyPr wrap="none">
            <a:spAutoFit/>
          </a:bodyPr>
          <a:lstStyle/>
          <a:p>
            <a:r>
              <a:rPr lang="en-GB" sz="1100" dirty="0">
                <a:solidFill>
                  <a:schemeClr val="bg1"/>
                </a:solidFill>
                <a:latin typeface="Arial" pitchFamily="34" charset="0"/>
                <a:cs typeface="Arial" pitchFamily="34" charset="0"/>
              </a:rPr>
              <a:t>© </a:t>
            </a:r>
            <a:r>
              <a:rPr lang="en-GB" sz="1100" dirty="0" smtClean="0">
                <a:solidFill>
                  <a:schemeClr val="bg1"/>
                </a:solidFill>
                <a:latin typeface="Arial" pitchFamily="34" charset="0"/>
                <a:cs typeface="Arial" pitchFamily="34" charset="0"/>
              </a:rPr>
              <a:t>Peter Daniels</a:t>
            </a:r>
            <a:endParaRPr lang="en-GB" sz="1100" dirty="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2400" dirty="0">
                <a:latin typeface="Arial" pitchFamily="34"/>
                <a:cs typeface="Arial" pitchFamily="34"/>
              </a:rPr>
              <a:t>How might she have looked when she was grown up?</a:t>
            </a:r>
          </a:p>
        </p:txBody>
      </p:sp>
      <p:pic>
        <p:nvPicPr>
          <p:cNvPr id="3074" name="Picture 2" descr="C:\Users\Margaret\Documents\Milford Bridge Street Project\Other images\eileen_covercrop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09880"/>
            <a:ext cx="3961779" cy="45305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garet\Documents\Milford Bridge Street Project\Fred's stuff\BRIDGE MURAL Eileensmall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110619"/>
            <a:ext cx="2232248" cy="44644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argaret\Documents\Milford Bridge Street Project\Other images\53-Mc NameeEile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888390"/>
            <a:ext cx="1728192" cy="267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garet\Documents\Milford Bridge Street Project\Fred's stuff\Milford bridge logo 2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4098" name="Picture 2" descr="C:\Users\Margaret\Documents\Milford Bridge Street Project\Other images\Lipt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garet\Documents\Milford Bridge Street Project\Other images\Boo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2323973" cy="30689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argaret\Documents\Milford Bridge Street Project\Fred's stuff\Milford bridge logo 2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5220071" y="476667"/>
            <a:ext cx="3744417" cy="5976664"/>
          </a:xfrm>
        </p:spPr>
        <p:txBody>
          <a:bodyPr/>
          <a:lstStyle/>
          <a:p>
            <a:pPr marL="0" lvl="0" indent="0">
              <a:lnSpc>
                <a:spcPct val="90000"/>
              </a:lnSpc>
              <a:spcBef>
                <a:spcPts val="700"/>
              </a:spcBef>
              <a:buNone/>
            </a:pPr>
            <a:r>
              <a:rPr lang="en-GB" sz="2400" dirty="0">
                <a:latin typeface="Arial" pitchFamily="34"/>
                <a:cs typeface="Arial" pitchFamily="34"/>
              </a:rPr>
              <a:t>Eileen worked there for four years. She and </a:t>
            </a:r>
            <a:r>
              <a:rPr lang="en-GB" sz="2400" dirty="0" smtClean="0">
                <a:latin typeface="Arial" pitchFamily="34"/>
                <a:cs typeface="Arial" pitchFamily="34"/>
              </a:rPr>
              <a:t>the </a:t>
            </a:r>
            <a:r>
              <a:rPr lang="en-GB" sz="2400" dirty="0">
                <a:latin typeface="Arial" pitchFamily="34"/>
                <a:cs typeface="Arial" pitchFamily="34"/>
              </a:rPr>
              <a:t>manager, </a:t>
            </a:r>
            <a:r>
              <a:rPr lang="en-GB" sz="2400" dirty="0" smtClean="0">
                <a:latin typeface="Arial" pitchFamily="34"/>
                <a:cs typeface="Arial" pitchFamily="34"/>
              </a:rPr>
              <a:t>Neal </a:t>
            </a:r>
            <a:r>
              <a:rPr lang="en-GB" sz="2400" dirty="0" err="1">
                <a:latin typeface="Arial" pitchFamily="34"/>
                <a:cs typeface="Arial" pitchFamily="34"/>
              </a:rPr>
              <a:t>NcNamee</a:t>
            </a:r>
            <a:r>
              <a:rPr lang="en-GB" sz="2400" dirty="0">
                <a:latin typeface="Arial" pitchFamily="34"/>
                <a:cs typeface="Arial" pitchFamily="34"/>
              </a:rPr>
              <a:t> fell in love</a:t>
            </a:r>
            <a:r>
              <a:rPr lang="en-GB" sz="2400" dirty="0" smtClean="0">
                <a:latin typeface="Arial" pitchFamily="34"/>
                <a:cs typeface="Arial" pitchFamily="34"/>
              </a:rPr>
              <a:t>.</a:t>
            </a:r>
          </a:p>
          <a:p>
            <a:pPr marL="0" lvl="0" indent="0">
              <a:lnSpc>
                <a:spcPct val="90000"/>
              </a:lnSpc>
              <a:spcBef>
                <a:spcPts val="700"/>
              </a:spcBef>
              <a:buNone/>
            </a:pPr>
            <a:endParaRPr lang="en-GB" sz="2400" dirty="0">
              <a:latin typeface="Arial" pitchFamily="34"/>
              <a:cs typeface="Arial" pitchFamily="34"/>
            </a:endParaRPr>
          </a:p>
          <a:p>
            <a:pPr marL="0" lvl="0" indent="0">
              <a:lnSpc>
                <a:spcPct val="90000"/>
              </a:lnSpc>
              <a:spcBef>
                <a:spcPts val="700"/>
              </a:spcBef>
              <a:buNone/>
            </a:pPr>
            <a:r>
              <a:rPr lang="en-GB" sz="2400" dirty="0">
                <a:latin typeface="Arial" pitchFamily="34"/>
                <a:cs typeface="Arial" pitchFamily="34"/>
              </a:rPr>
              <a:t>They got married on January 17</a:t>
            </a:r>
            <a:r>
              <a:rPr lang="en-GB" sz="2400" baseline="30000" dirty="0">
                <a:latin typeface="Arial" pitchFamily="34"/>
                <a:cs typeface="Arial" pitchFamily="34"/>
              </a:rPr>
              <a:t>th</a:t>
            </a:r>
            <a:r>
              <a:rPr lang="en-GB" sz="2400" dirty="0">
                <a:latin typeface="Arial" pitchFamily="34"/>
                <a:cs typeface="Arial" pitchFamily="34"/>
              </a:rPr>
              <a:t> 1912 </a:t>
            </a:r>
          </a:p>
          <a:p>
            <a:pPr marL="0" lvl="0" indent="0">
              <a:lnSpc>
                <a:spcPct val="90000"/>
              </a:lnSpc>
              <a:spcBef>
                <a:spcPts val="700"/>
              </a:spcBef>
              <a:buNone/>
            </a:pPr>
            <a:endParaRPr lang="en-GB" sz="3000" dirty="0"/>
          </a:p>
          <a:p>
            <a:pPr marL="0" lvl="0" indent="0">
              <a:lnSpc>
                <a:spcPct val="90000"/>
              </a:lnSpc>
              <a:spcBef>
                <a:spcPts val="700"/>
              </a:spcBef>
              <a:buNone/>
            </a:pPr>
            <a:endParaRPr lang="en-GB" sz="3000" dirty="0"/>
          </a:p>
          <a:p>
            <a:pPr marL="0" lvl="0" indent="0">
              <a:lnSpc>
                <a:spcPct val="90000"/>
              </a:lnSpc>
              <a:buNone/>
            </a:pPr>
            <a:endParaRPr lang="en-GB" dirty="0"/>
          </a:p>
          <a:p>
            <a:pPr marL="0" lvl="0" indent="0">
              <a:lnSpc>
                <a:spcPct val="90000"/>
              </a:lnSpc>
              <a:buNone/>
            </a:pPr>
            <a:endParaRPr lang="en-GB" dirty="0" smtClean="0"/>
          </a:p>
          <a:p>
            <a:pPr marL="0" lvl="0" indent="0">
              <a:lnSpc>
                <a:spcPct val="90000"/>
              </a:lnSpc>
              <a:buNone/>
            </a:pPr>
            <a:endParaRPr lang="en-GB" dirty="0"/>
          </a:p>
          <a:p>
            <a:pPr marL="0" lvl="0" indent="0">
              <a:lnSpc>
                <a:spcPct val="90000"/>
              </a:lnSpc>
              <a:spcBef>
                <a:spcPts val="300"/>
              </a:spcBef>
              <a:buNone/>
            </a:pPr>
            <a:r>
              <a:rPr lang="en-GB" sz="2000" dirty="0">
                <a:latin typeface="Arial" pitchFamily="34"/>
                <a:cs typeface="Arial" pitchFamily="34"/>
              </a:rPr>
              <a:t>Neal McNamee with his fashionable waxed moustache!</a:t>
            </a:r>
          </a:p>
        </p:txBody>
      </p:sp>
      <p:pic>
        <p:nvPicPr>
          <p:cNvPr id="3" name="Picture 2" descr="C:\Users\Margaret\Documents\Milford Bridge Street Project\Other images\122x150xmcnamee_n_01_thm.jpg.pagespeed.ic.ZNql5pZ_XV.jpg"/>
          <p:cNvPicPr>
            <a:picLocks noChangeAspect="1"/>
          </p:cNvPicPr>
          <p:nvPr/>
        </p:nvPicPr>
        <p:blipFill>
          <a:blip r:embed="rId3"/>
          <a:srcRect/>
          <a:stretch>
            <a:fillRect/>
          </a:stretch>
        </p:blipFill>
        <p:spPr>
          <a:xfrm>
            <a:off x="164582" y="692696"/>
            <a:ext cx="4861023" cy="5976664"/>
          </a:xfrm>
          <a:prstGeom prst="rect">
            <a:avLst/>
          </a:prstGeom>
          <a:noFill/>
          <a:ln>
            <a:noFill/>
          </a:ln>
        </p:spPr>
      </p:pic>
      <p:pic>
        <p:nvPicPr>
          <p:cNvPr id="4" name="Picture 2" descr="C:\Users\Margaret\Documents\Milford Bridge Street Project\Fred's stuff\Milford bridge logo 2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Picture 2" descr="C:\Users\Margaret\Documents\Milford Bridge Street Project\Other images\TitanicMcNamees.jpg"/>
          <p:cNvPicPr>
            <a:picLocks noChangeAspect="1"/>
          </p:cNvPicPr>
          <p:nvPr/>
        </p:nvPicPr>
        <p:blipFill>
          <a:blip r:embed="rId3"/>
          <a:srcRect/>
          <a:stretch>
            <a:fillRect/>
          </a:stretch>
        </p:blipFill>
        <p:spPr>
          <a:xfrm>
            <a:off x="971595" y="758732"/>
            <a:ext cx="7200799" cy="5188351"/>
          </a:xfrm>
          <a:prstGeom prst="rect">
            <a:avLst/>
          </a:prstGeom>
          <a:noFill/>
          <a:ln>
            <a:noFill/>
          </a:ln>
        </p:spPr>
      </p:pic>
      <p:pic>
        <p:nvPicPr>
          <p:cNvPr id="3" name="Picture 2" descr="C:\Users\Margaret\Documents\Milford Bridge Street Project\Fred's stuff\Milford bridge logo 2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Picture 2" descr="C:\Users\Margaret\Documents\Milford Bridge Street Project\Other images\153172-050-EB2F2D95.jpg"/>
          <p:cNvPicPr>
            <a:picLocks noChangeAspect="1"/>
          </p:cNvPicPr>
          <p:nvPr/>
        </p:nvPicPr>
        <p:blipFill>
          <a:blip r:embed="rId3"/>
          <a:srcRect/>
          <a:stretch>
            <a:fillRect/>
          </a:stretch>
        </p:blipFill>
        <p:spPr>
          <a:xfrm>
            <a:off x="1" y="562540"/>
            <a:ext cx="9158521" cy="5835015"/>
          </a:xfrm>
          <a:prstGeom prst="rect">
            <a:avLst/>
          </a:prstGeom>
          <a:noFill/>
          <a:ln>
            <a:noFill/>
          </a:ln>
        </p:spPr>
      </p:pic>
      <p:pic>
        <p:nvPicPr>
          <p:cNvPr id="3" name="Picture 2" descr="C:\Users\Margaret\Documents\Milford Bridge Street Project\Fred's stuff\Milford bridge logo 2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14710" y="6100379"/>
            <a:ext cx="1899513" cy="261610"/>
          </a:xfrm>
          <a:prstGeom prst="rect">
            <a:avLst/>
          </a:prstGeom>
          <a:noFill/>
        </p:spPr>
        <p:txBody>
          <a:bodyPr wrap="square" rtlCol="0">
            <a:spAutoFit/>
          </a:bodyPr>
          <a:lstStyle/>
          <a:p>
            <a:r>
              <a:rPr lang="en-GB" sz="1100" dirty="0">
                <a:solidFill>
                  <a:schemeClr val="bg1"/>
                </a:solidFill>
              </a:rPr>
              <a:t>© </a:t>
            </a:r>
            <a:r>
              <a:rPr lang="en-GB" sz="1100" dirty="0" err="1">
                <a:solidFill>
                  <a:schemeClr val="bg1"/>
                </a:solidFill>
              </a:rPr>
              <a:t>Encyclopædia</a:t>
            </a:r>
            <a:r>
              <a:rPr lang="en-GB" sz="1100" dirty="0">
                <a:solidFill>
                  <a:schemeClr val="bg1"/>
                </a:solidFill>
              </a:rPr>
              <a:t> Britannica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garet\Documents\Milford Bridge Street Project\Other images\UKRMSTitanicOutwardPassengerList1912ForEileenMcNam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3865" y="116632"/>
            <a:ext cx="4890862" cy="6684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764704"/>
            <a:ext cx="3384376" cy="1569660"/>
          </a:xfrm>
          <a:prstGeom prst="rect">
            <a:avLst/>
          </a:prstGeom>
          <a:noFill/>
        </p:spPr>
        <p:txBody>
          <a:bodyPr wrap="square" rtlCol="0">
            <a:spAutoFit/>
          </a:bodyPr>
          <a:lstStyle/>
          <a:p>
            <a:r>
              <a:rPr lang="en-GB" sz="2400" dirty="0" smtClean="0">
                <a:latin typeface="Arial" pitchFamily="34" charset="0"/>
                <a:cs typeface="Arial" pitchFamily="34" charset="0"/>
              </a:rPr>
              <a:t>But can we prove that Neal and Eileen McNamee were on board?</a:t>
            </a:r>
            <a:endParaRPr lang="en-GB" sz="2400" dirty="0">
              <a:latin typeface="Arial" pitchFamily="34" charset="0"/>
              <a:cs typeface="Arial" pitchFamily="34" charset="0"/>
            </a:endParaRPr>
          </a:p>
        </p:txBody>
      </p:sp>
      <p:sp>
        <p:nvSpPr>
          <p:cNvPr id="3" name="TextBox 2"/>
          <p:cNvSpPr txBox="1"/>
          <p:nvPr/>
        </p:nvSpPr>
        <p:spPr>
          <a:xfrm>
            <a:off x="1031923" y="6093296"/>
            <a:ext cx="3025034" cy="707886"/>
          </a:xfrm>
          <a:prstGeom prst="rect">
            <a:avLst/>
          </a:prstGeom>
          <a:noFill/>
        </p:spPr>
        <p:txBody>
          <a:bodyPr wrap="square" rtlCol="0">
            <a:spAutoFit/>
          </a:bodyPr>
          <a:lstStyle/>
          <a:p>
            <a:r>
              <a:rPr lang="en-GB" sz="2000" dirty="0" smtClean="0">
                <a:latin typeface="Arial" pitchFamily="34" charset="0"/>
                <a:cs typeface="Arial" pitchFamily="34" charset="0"/>
              </a:rPr>
              <a:t>This is a page from the Titanic’s Passenger List</a:t>
            </a:r>
            <a:endParaRPr lang="en-GB" sz="2000" dirty="0">
              <a:latin typeface="Arial" pitchFamily="34" charset="0"/>
              <a:cs typeface="Arial" pitchFamily="34" charset="0"/>
            </a:endParaRPr>
          </a:p>
        </p:txBody>
      </p:sp>
      <p:pic>
        <p:nvPicPr>
          <p:cNvPr id="1028" name="Picture 4" descr="C:\Users\Margaret\Documents\Milford Bridge Street Project\Titanic 1\Titanic\titanic boarding pass with s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923" y="2420888"/>
            <a:ext cx="1981200" cy="304800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pic>
        <p:nvPicPr>
          <p:cNvPr id="6" name="Picture 2" descr="C:\Users\Margaret\Documents\Milford Bridge Street Project\Fred's stuff\Milford bridge logo 2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77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argaret\Documents\Milford Bridge Street Project\Titanic\Stöwer_Titanic Wikicommons.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400000"/>
                    </a14:imgEffect>
                  </a14:imgLayer>
                </a14:imgProps>
              </a:ext>
            </a:extLst>
          </a:blip>
          <a:srcRect/>
          <a:stretch>
            <a:fillRect/>
          </a:stretch>
        </p:blipFill>
        <p:spPr>
          <a:xfrm>
            <a:off x="-108520" y="0"/>
            <a:ext cx="9251567" cy="6858000"/>
          </a:xfrm>
          <a:prstGeom prst="rect">
            <a:avLst/>
          </a:prstGeom>
          <a:noFill/>
          <a:ln>
            <a:noFill/>
          </a:ln>
        </p:spPr>
      </p:pic>
      <p:sp>
        <p:nvSpPr>
          <p:cNvPr id="3" name="TextBox 2"/>
          <p:cNvSpPr txBox="1"/>
          <p:nvPr/>
        </p:nvSpPr>
        <p:spPr>
          <a:xfrm>
            <a:off x="44949" y="562540"/>
            <a:ext cx="2952328" cy="1200329"/>
          </a:xfrm>
          <a:prstGeom prst="rect">
            <a:avLst/>
          </a:prstGeom>
          <a:noFill/>
        </p:spPr>
        <p:txBody>
          <a:bodyPr wrap="square" rtlCol="0">
            <a:spAutoFit/>
          </a:bodyPr>
          <a:lstStyle/>
          <a:p>
            <a:r>
              <a:rPr lang="en-GB" sz="2400" dirty="0" smtClean="0">
                <a:solidFill>
                  <a:schemeClr val="bg1"/>
                </a:solidFill>
                <a:latin typeface="Arial" pitchFamily="34" charset="0"/>
                <a:cs typeface="Arial" pitchFamily="34" charset="0"/>
              </a:rPr>
              <a:t>But the ‘unsinkable’ ship hit an iceberg and sank.</a:t>
            </a:r>
            <a:endParaRPr lang="en-GB" sz="2400" dirty="0">
              <a:solidFill>
                <a:schemeClr val="bg1"/>
              </a:solidFill>
              <a:latin typeface="Arial" pitchFamily="34" charset="0"/>
              <a:cs typeface="Arial" pitchFamily="34" charset="0"/>
            </a:endParaRPr>
          </a:p>
        </p:txBody>
      </p:sp>
      <p:pic>
        <p:nvPicPr>
          <p:cNvPr id="4" name="Picture 2" descr="C:\Users\Margaret\Documents\Milford Bridge Street Project\Fred's stuff\Milford bridge logo 2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50"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9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rgaret\Documents\Milford Bridge Street Project\Titanic\Titanic\800px-thumbnailUS navycropped.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4864" y="0"/>
            <a:ext cx="918886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p:cNvSpPr txBox="1">
            <a:spLocks noGrp="1"/>
          </p:cNvSpPr>
          <p:nvPr>
            <p:ph idx="1"/>
          </p:nvPr>
        </p:nvSpPr>
        <p:spPr>
          <a:xfrm>
            <a:off x="755576" y="0"/>
            <a:ext cx="8229600" cy="1152134"/>
          </a:xfrm>
        </p:spPr>
        <p:txBody>
          <a:bodyPr/>
          <a:lstStyle/>
          <a:p>
            <a:pPr marL="0" lvl="0" indent="0">
              <a:lnSpc>
                <a:spcPct val="80000"/>
              </a:lnSpc>
              <a:spcBef>
                <a:spcPts val="700"/>
              </a:spcBef>
              <a:buNone/>
            </a:pPr>
            <a:endParaRPr lang="en-GB" sz="2800" dirty="0"/>
          </a:p>
          <a:p>
            <a:pPr marL="0" lvl="0" indent="0">
              <a:lnSpc>
                <a:spcPct val="80000"/>
              </a:lnSpc>
              <a:spcBef>
                <a:spcPts val="700"/>
              </a:spcBef>
              <a:buNone/>
            </a:pPr>
            <a:r>
              <a:rPr lang="en-GB" sz="2800" b="1" dirty="0">
                <a:latin typeface="Arial" pitchFamily="34"/>
                <a:cs typeface="Arial" pitchFamily="34"/>
              </a:rPr>
              <a:t>What happened to Neal and Eileen?</a:t>
            </a:r>
          </a:p>
          <a:p>
            <a:pPr marL="0" lvl="0" indent="0">
              <a:lnSpc>
                <a:spcPct val="80000"/>
              </a:lnSpc>
              <a:spcBef>
                <a:spcPts val="600"/>
              </a:spcBef>
              <a:buNone/>
            </a:pPr>
            <a:endParaRPr lang="en-GB" sz="2500" dirty="0">
              <a:latin typeface="Arial" pitchFamily="34"/>
              <a:cs typeface="Arial" pitchFamily="34"/>
            </a:endParaRPr>
          </a:p>
          <a:p>
            <a:pPr marL="0" lvl="0" indent="0">
              <a:lnSpc>
                <a:spcPct val="80000"/>
              </a:lnSpc>
              <a:spcBef>
                <a:spcPts val="600"/>
              </a:spcBef>
              <a:buNone/>
            </a:pPr>
            <a:endParaRPr lang="en-GB" sz="2400" dirty="0">
              <a:latin typeface="Arial" pitchFamily="34"/>
              <a:cs typeface="Arial" pitchFamily="34"/>
            </a:endParaRPr>
          </a:p>
          <a:p>
            <a:pPr marL="0" lvl="0" indent="0">
              <a:lnSpc>
                <a:spcPct val="80000"/>
              </a:lnSpc>
              <a:spcBef>
                <a:spcPts val="600"/>
              </a:spcBef>
              <a:buNone/>
            </a:pPr>
            <a:endParaRPr lang="en-GB" sz="2400" dirty="0"/>
          </a:p>
          <a:p>
            <a:pPr lvl="0">
              <a:lnSpc>
                <a:spcPct val="80000"/>
              </a:lnSpc>
              <a:spcBef>
                <a:spcPts val="600"/>
              </a:spcBef>
            </a:pPr>
            <a:endParaRPr lang="en-GB" sz="2500" dirty="0"/>
          </a:p>
        </p:txBody>
      </p:sp>
      <p:sp>
        <p:nvSpPr>
          <p:cNvPr id="3" name="TextBox 3"/>
          <p:cNvSpPr txBox="1"/>
          <p:nvPr/>
        </p:nvSpPr>
        <p:spPr>
          <a:xfrm>
            <a:off x="117482" y="4869160"/>
            <a:ext cx="8280916" cy="1815882"/>
          </a:xfrm>
          <a:prstGeom prst="rect">
            <a:avLst/>
          </a:prstGeom>
          <a:noFill/>
          <a:ln>
            <a:noFill/>
          </a:ln>
        </p:spPr>
        <p:txBody>
          <a:bodyPr vert="horz" wrap="square" lIns="91440" tIns="45720" rIns="91440" bIns="45720" anchor="t" anchorCtr="0" compatLnSpc="1">
            <a:spAutoFit/>
          </a:bodyPr>
          <a:lstStyle/>
          <a:p>
            <a:pPr marL="40005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Arial" pitchFamily="34"/>
                <a:cs typeface="Arial" pitchFamily="34"/>
              </a:rPr>
              <a:t>Eileen’s body was recovered </a:t>
            </a:r>
            <a:endParaRPr lang="en-GB" sz="2800" b="0" i="0" u="none" strike="noStrike" kern="1200" cap="none" spc="0" baseline="0" dirty="0" smtClean="0">
              <a:solidFill>
                <a:srgbClr val="000000"/>
              </a:solidFill>
              <a:uFillTx/>
              <a:latin typeface="Arial" pitchFamily="34"/>
              <a:cs typeface="Arial" pitchFamily="34"/>
            </a:endParaRPr>
          </a:p>
          <a:p>
            <a:pPr marL="40005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smtClean="0">
                <a:solidFill>
                  <a:srgbClr val="000000"/>
                </a:solidFill>
                <a:uFillTx/>
                <a:latin typeface="Arial" pitchFamily="34"/>
                <a:cs typeface="Arial" pitchFamily="34"/>
              </a:rPr>
              <a:t>by </a:t>
            </a:r>
            <a:r>
              <a:rPr lang="en-GB" sz="2800" b="0" i="0" u="none" strike="noStrike" kern="1200" cap="none" spc="0" baseline="0" dirty="0">
                <a:solidFill>
                  <a:srgbClr val="000000"/>
                </a:solidFill>
                <a:uFillTx/>
                <a:latin typeface="Arial" pitchFamily="34"/>
                <a:cs typeface="Arial" pitchFamily="34"/>
              </a:rPr>
              <a:t>the ship the </a:t>
            </a:r>
            <a:r>
              <a:rPr lang="en-GB" sz="2800" b="0" i="1" u="none" strike="noStrike" kern="1200" cap="none" spc="0" baseline="0" dirty="0">
                <a:solidFill>
                  <a:srgbClr val="000000"/>
                </a:solidFill>
                <a:uFillTx/>
                <a:latin typeface="Arial" pitchFamily="34"/>
                <a:cs typeface="Arial" pitchFamily="34"/>
              </a:rPr>
              <a:t>MacKay Bennett . </a:t>
            </a:r>
            <a:r>
              <a:rPr lang="en-GB" sz="2800" b="0" i="0" u="none" strike="noStrike" kern="1200" cap="none" spc="0" baseline="0" dirty="0">
                <a:solidFill>
                  <a:srgbClr val="000000"/>
                </a:solidFill>
                <a:uFillTx/>
                <a:latin typeface="Arial" pitchFamily="34"/>
                <a:cs typeface="Arial"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0" cap="none" spc="0" baseline="0" dirty="0">
                <a:solidFill>
                  <a:srgbClr val="000000"/>
                </a:solidFill>
                <a:uFillTx/>
                <a:latin typeface="Arial" pitchFamily="34"/>
                <a:cs typeface="Arial" pitchFamily="34"/>
              </a:rPr>
              <a:t>     </a:t>
            </a:r>
            <a:r>
              <a:rPr lang="en-GB" sz="2800" b="0" i="0" u="none" strike="noStrike" kern="1200" cap="none" spc="0" baseline="0" dirty="0">
                <a:solidFill>
                  <a:srgbClr val="000000"/>
                </a:solidFill>
                <a:uFillTx/>
                <a:latin typeface="Arial" pitchFamily="34"/>
                <a:cs typeface="Arial" pitchFamily="34"/>
              </a:rPr>
              <a:t>She was buried at sea.</a:t>
            </a:r>
          </a:p>
        </p:txBody>
      </p:sp>
      <p:sp>
        <p:nvSpPr>
          <p:cNvPr id="4" name="TextBox 5"/>
          <p:cNvSpPr txBox="1"/>
          <p:nvPr/>
        </p:nvSpPr>
        <p:spPr>
          <a:xfrm>
            <a:off x="594975" y="2230408"/>
            <a:ext cx="8280916" cy="181588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spcBef>
                <a:spcPts val="60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Arial" pitchFamily="34"/>
                <a:cs typeface="Arial" pitchFamily="34"/>
              </a:rPr>
              <a:t>Neal’s body was never found. Like many brave men </a:t>
            </a:r>
            <a:r>
              <a:rPr lang="en-GB" sz="2800" b="0" i="0" u="none" strike="noStrike" kern="1200" cap="none" spc="0" baseline="0" dirty="0" smtClean="0">
                <a:solidFill>
                  <a:srgbClr val="000000"/>
                </a:solidFill>
                <a:uFillTx/>
                <a:latin typeface="Arial" pitchFamily="34"/>
                <a:cs typeface="Arial" pitchFamily="34"/>
              </a:rPr>
              <a:t>he would </a:t>
            </a:r>
            <a:r>
              <a:rPr lang="en-GB" sz="2800" b="0" i="0" u="none" strike="noStrike" kern="1200" cap="none" spc="0" baseline="0" dirty="0">
                <a:solidFill>
                  <a:srgbClr val="000000"/>
                </a:solidFill>
                <a:uFillTx/>
                <a:latin typeface="Arial" pitchFamily="34"/>
                <a:cs typeface="Arial" pitchFamily="34"/>
              </a:rPr>
              <a:t>have helped women and children into the boats </a:t>
            </a:r>
            <a:r>
              <a:rPr lang="en-GB" sz="2800" b="0" i="0" u="none" strike="noStrike" kern="1200" cap="none" spc="0" baseline="0" dirty="0" smtClean="0">
                <a:solidFill>
                  <a:srgbClr val="000000"/>
                </a:solidFill>
                <a:uFillTx/>
                <a:latin typeface="Arial" pitchFamily="34"/>
                <a:cs typeface="Arial" pitchFamily="34"/>
              </a:rPr>
              <a:t>and stayed </a:t>
            </a:r>
            <a:r>
              <a:rPr lang="en-GB" sz="2800" b="0" i="0" u="none" strike="noStrike" kern="1200" cap="none" spc="0" baseline="0" dirty="0">
                <a:solidFill>
                  <a:srgbClr val="000000"/>
                </a:solidFill>
                <a:uFillTx/>
                <a:latin typeface="Arial" pitchFamily="34"/>
                <a:cs typeface="Arial" pitchFamily="34"/>
              </a:rPr>
              <a:t>on board the sinking liner.</a:t>
            </a:r>
          </a:p>
        </p:txBody>
      </p:sp>
      <p:pic>
        <p:nvPicPr>
          <p:cNvPr id="6" name="Picture 2" descr="C:\Users\Margaret\Documents\Milford Bridge Street Project\Fred's stuff\Milford bridge logo 2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67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84" y="188640"/>
            <a:ext cx="7488832" cy="6555641"/>
          </a:xfrm>
          <a:prstGeom prst="rect">
            <a:avLst/>
          </a:prstGeom>
          <a:noFill/>
        </p:spPr>
        <p:txBody>
          <a:bodyPr wrap="square" rtlCol="0">
            <a:spAutoFit/>
          </a:bodyPr>
          <a:lstStyle/>
          <a:p>
            <a:endParaRPr lang="en-GB" sz="2400" dirty="0">
              <a:latin typeface="Arial" pitchFamily="34" charset="0"/>
              <a:cs typeface="Arial" pitchFamily="34" charset="0"/>
            </a:endParaRPr>
          </a:p>
          <a:p>
            <a:pPr>
              <a:lnSpc>
                <a:spcPct val="150000"/>
              </a:lnSpc>
            </a:pPr>
            <a:r>
              <a:rPr lang="en-GB" sz="2400" dirty="0" smtClean="0">
                <a:latin typeface="Arial" pitchFamily="34" charset="0"/>
                <a:cs typeface="Arial" pitchFamily="34" charset="0"/>
              </a:rPr>
              <a:t>‘….One young couple walked steadily up and down</a:t>
            </a:r>
          </a:p>
          <a:p>
            <a:pPr>
              <a:lnSpc>
                <a:spcPct val="150000"/>
              </a:lnSpc>
            </a:pPr>
            <a:r>
              <a:rPr lang="en-GB" sz="2400" dirty="0" smtClean="0">
                <a:latin typeface="Arial" pitchFamily="34" charset="0"/>
                <a:cs typeface="Arial" pitchFamily="34" charset="0"/>
              </a:rPr>
              <a:t> the boat deck throughout pretty well the whole of the proceedings. Once or twice the young chap asked if he could help. He was a tall, clean-bed </a:t>
            </a:r>
            <a:r>
              <a:rPr lang="en-GB" sz="2400" dirty="0" err="1" smtClean="0">
                <a:latin typeface="Arial" pitchFamily="34" charset="0"/>
                <a:cs typeface="Arial" pitchFamily="34" charset="0"/>
              </a:rPr>
              <a:t>Britisher</a:t>
            </a:r>
            <a:r>
              <a:rPr lang="en-GB" sz="2400" dirty="0" smtClean="0">
                <a:latin typeface="Arial" pitchFamily="34" charset="0"/>
                <a:cs typeface="Arial" pitchFamily="34" charset="0"/>
              </a:rPr>
              <a:t>, on his honeymoon I should say. The girl – she was little more – never made the slightest attempt to come towards the boats, much less be taken on board, although I looked towards her several times with a look of silent invitation, but no, she was not going to be parted from her man.’	 </a:t>
            </a:r>
          </a:p>
          <a:p>
            <a:pPr>
              <a:lnSpc>
                <a:spcPct val="150000"/>
              </a:lnSpc>
            </a:pPr>
            <a:r>
              <a:rPr lang="en-GB" sz="2400" dirty="0">
                <a:latin typeface="Arial" pitchFamily="34" charset="0"/>
                <a:cs typeface="Arial" pitchFamily="34" charset="0"/>
              </a:rPr>
              <a:t>	</a:t>
            </a:r>
            <a:r>
              <a:rPr lang="en-GB" sz="2400" dirty="0" smtClean="0">
                <a:latin typeface="Arial" pitchFamily="34" charset="0"/>
                <a:cs typeface="Arial" pitchFamily="34" charset="0"/>
              </a:rPr>
              <a:t>	</a:t>
            </a:r>
            <a:r>
              <a:rPr lang="en-GB" sz="1600" dirty="0" smtClean="0">
                <a:latin typeface="Arial" pitchFamily="34" charset="0"/>
                <a:cs typeface="Arial" pitchFamily="34" charset="0"/>
              </a:rPr>
              <a:t>Charles Lightholler, senior surviving officer , RMS Titanic</a:t>
            </a:r>
            <a:endParaRPr lang="en-GB" sz="1600" dirty="0">
              <a:latin typeface="Arial" pitchFamily="34" charset="0"/>
              <a:cs typeface="Arial" pitchFamily="34" charset="0"/>
            </a:endParaRPr>
          </a:p>
        </p:txBody>
      </p:sp>
      <p:pic>
        <p:nvPicPr>
          <p:cNvPr id="3" name="Picture 2" descr="C:\Users\Margaret\Documents\Milford Bridge Street Project\Fred's stuff\Milford bridge logo 2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5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Picture 2" descr="C:\Users\Margaret\Documents\Milford Bridge Street Project\Other images\Eileen birth certificate.jpg"/>
          <p:cNvPicPr>
            <a:picLocks noChangeAspect="1"/>
          </p:cNvPicPr>
          <p:nvPr/>
        </p:nvPicPr>
        <p:blipFill>
          <a:blip r:embed="rId3"/>
          <a:srcRect/>
          <a:stretch>
            <a:fillRect/>
          </a:stretch>
        </p:blipFill>
        <p:spPr>
          <a:xfrm>
            <a:off x="395537" y="562540"/>
            <a:ext cx="8424935" cy="6125920"/>
          </a:xfrm>
          <a:prstGeom prst="rect">
            <a:avLst/>
          </a:prstGeom>
          <a:noFill/>
          <a:ln>
            <a:noFill/>
          </a:ln>
        </p:spPr>
      </p:pic>
      <p:pic>
        <p:nvPicPr>
          <p:cNvPr id="3" name="Picture 2" descr="C:\Users\Margaret\Documents\Milford Bridge Street Project\Fred's stuff\Milford bridge logo 2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5832648"/>
          </a:xfrm>
        </p:spPr>
        <p:txBody>
          <a:bodyPr/>
          <a:lstStyle/>
          <a:p>
            <a:pPr algn="l">
              <a:lnSpc>
                <a:spcPct val="150000"/>
              </a:lnSpc>
            </a:pP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There is a short list of five young couples Lightholler might have seen, who were British or Irish, had no children with them, and are known to have both died:</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John and Elizabeth Chapman	 aged 30 and 28</a:t>
            </a:r>
            <a:br>
              <a:rPr lang="en-GB" sz="2400" dirty="0" smtClean="0">
                <a:latin typeface="Arial" pitchFamily="34" charset="0"/>
                <a:cs typeface="Arial" pitchFamily="34" charset="0"/>
              </a:rPr>
            </a:br>
            <a:r>
              <a:rPr lang="en-GB" sz="2400" dirty="0" smtClean="0">
                <a:latin typeface="Arial" pitchFamily="34" charset="0"/>
                <a:cs typeface="Arial" pitchFamily="34" charset="0"/>
              </a:rPr>
              <a:t>Dennis and Mary Lennon		aged 21 and 22</a:t>
            </a:r>
            <a:br>
              <a:rPr lang="en-GB" sz="2400" dirty="0" smtClean="0">
                <a:latin typeface="Arial" pitchFamily="34" charset="0"/>
                <a:cs typeface="Arial" pitchFamily="34" charset="0"/>
              </a:rPr>
            </a:br>
            <a:r>
              <a:rPr lang="en-GB" sz="2400" dirty="0" smtClean="0">
                <a:latin typeface="Arial" pitchFamily="34" charset="0"/>
                <a:cs typeface="Arial" pitchFamily="34" charset="0"/>
              </a:rPr>
              <a:t>William and Cordelia Lobb	 	aged 30 and 26</a:t>
            </a:r>
            <a:br>
              <a:rPr lang="en-GB" sz="2400" dirty="0" smtClean="0">
                <a:latin typeface="Arial" pitchFamily="34" charset="0"/>
                <a:cs typeface="Arial" pitchFamily="34" charset="0"/>
              </a:rPr>
            </a:br>
            <a:r>
              <a:rPr lang="en-GB" sz="2400" dirty="0" smtClean="0">
                <a:latin typeface="Arial" pitchFamily="34" charset="0"/>
                <a:cs typeface="Arial" pitchFamily="34" charset="0"/>
              </a:rPr>
              <a:t>Neal and Eileen McNamee		aged 27 and 19</a:t>
            </a:r>
            <a:br>
              <a:rPr lang="en-GB" sz="2400" dirty="0" smtClean="0">
                <a:latin typeface="Arial" pitchFamily="34" charset="0"/>
                <a:cs typeface="Arial" pitchFamily="34" charset="0"/>
              </a:rPr>
            </a:br>
            <a:r>
              <a:rPr lang="en-GB" sz="2400" dirty="0" smtClean="0">
                <a:latin typeface="Arial" pitchFamily="34" charset="0"/>
                <a:cs typeface="Arial" pitchFamily="34" charset="0"/>
              </a:rPr>
              <a:t>William and Dorothy Turpin	aged 29 and 27</a:t>
            </a:r>
            <a:br>
              <a:rPr lang="en-GB" sz="2400" dirty="0" smtClean="0">
                <a:latin typeface="Arial" pitchFamily="34" charset="0"/>
                <a:cs typeface="Arial" pitchFamily="34" charset="0"/>
              </a:rPr>
            </a:br>
            <a:endParaRPr lang="en-GB" sz="2400" dirty="0">
              <a:latin typeface="Arial" pitchFamily="34" charset="0"/>
              <a:cs typeface="Arial" pitchFamily="34" charset="0"/>
            </a:endParaRPr>
          </a:p>
        </p:txBody>
      </p:sp>
      <p:pic>
        <p:nvPicPr>
          <p:cNvPr id="3" name="Picture 2" descr="C:\Users\Margaret\Documents\Milford Bridge Street Project\Fred's stuff\Milford bridge logo 2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9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8712967" cy="6432530"/>
          </a:xfrm>
          <a:prstGeom prst="rect">
            <a:avLst/>
          </a:prstGeom>
        </p:spPr>
        <p:txBody>
          <a:bodyPr wrap="square">
            <a:spAutoFit/>
          </a:bodyPr>
          <a:lstStyle/>
          <a:p>
            <a:pPr lvl="0"/>
            <a:r>
              <a:rPr lang="en-GB" sz="2400" dirty="0">
                <a:latin typeface="Arial" pitchFamily="34"/>
                <a:cs typeface="Arial" pitchFamily="34"/>
              </a:rPr>
              <a:t>When Eileen’s body was found she was wearing a brown velvet coat, a white ‘sailor blouse’ with a  small blue anchor on the front. </a:t>
            </a:r>
            <a:endParaRPr lang="en-GB" sz="2400" dirty="0" smtClean="0">
              <a:latin typeface="Arial" pitchFamily="34"/>
              <a:cs typeface="Arial" pitchFamily="34"/>
            </a:endParaRPr>
          </a:p>
          <a:p>
            <a:pPr lvl="0"/>
            <a:endParaRPr lang="en-GB" sz="2400" dirty="0">
              <a:latin typeface="Arial" pitchFamily="34"/>
              <a:cs typeface="Arial" pitchFamily="34"/>
            </a:endParaRPr>
          </a:p>
          <a:p>
            <a:pPr lvl="0"/>
            <a:endParaRPr lang="en-GB" sz="2400" dirty="0" smtClean="0">
              <a:latin typeface="Arial" pitchFamily="34"/>
              <a:cs typeface="Arial" pitchFamily="34"/>
            </a:endParaRPr>
          </a:p>
          <a:p>
            <a:pPr lvl="0"/>
            <a:r>
              <a:rPr lang="en-GB" sz="2400" dirty="0" smtClean="0">
                <a:latin typeface="Arial" pitchFamily="34"/>
                <a:cs typeface="Arial" pitchFamily="34"/>
              </a:rPr>
              <a:t>She </a:t>
            </a:r>
            <a:r>
              <a:rPr lang="en-GB" sz="2400" dirty="0">
                <a:latin typeface="Arial" pitchFamily="34"/>
                <a:cs typeface="Arial" pitchFamily="34"/>
              </a:rPr>
              <a:t>had a blue flannel petticoat, blue corsets, a blue skirt trimmed with black braid, black stockings and shoes. </a:t>
            </a:r>
            <a:endParaRPr lang="en-GB" sz="2400" dirty="0" smtClean="0">
              <a:latin typeface="Arial" pitchFamily="34"/>
              <a:cs typeface="Arial" pitchFamily="34"/>
            </a:endParaRPr>
          </a:p>
          <a:p>
            <a:pPr lvl="0"/>
            <a:endParaRPr lang="en-GB" sz="2400" dirty="0">
              <a:latin typeface="Arial" pitchFamily="34"/>
              <a:cs typeface="Arial" pitchFamily="34"/>
            </a:endParaRPr>
          </a:p>
          <a:p>
            <a:pPr lvl="0"/>
            <a:endParaRPr lang="en-GB" sz="2400" dirty="0" smtClean="0">
              <a:latin typeface="Arial" pitchFamily="34"/>
              <a:cs typeface="Arial" pitchFamily="34"/>
            </a:endParaRPr>
          </a:p>
          <a:p>
            <a:pPr lvl="0"/>
            <a:r>
              <a:rPr lang="en-GB" sz="2400" dirty="0" smtClean="0">
                <a:latin typeface="Arial" pitchFamily="34"/>
                <a:cs typeface="Arial" pitchFamily="34"/>
              </a:rPr>
              <a:t>On </a:t>
            </a:r>
            <a:r>
              <a:rPr lang="en-GB" sz="2400" dirty="0">
                <a:latin typeface="Arial" pitchFamily="34"/>
                <a:cs typeface="Arial" pitchFamily="34"/>
              </a:rPr>
              <a:t>her left hand she wore her wedding ring and a little turquoise and diamond ring, while on her right wrist was a bracelet. </a:t>
            </a:r>
            <a:endParaRPr lang="en-GB" sz="2400" dirty="0" smtClean="0">
              <a:latin typeface="Arial" pitchFamily="34"/>
              <a:cs typeface="Arial" pitchFamily="34"/>
            </a:endParaRPr>
          </a:p>
          <a:p>
            <a:pPr lvl="0"/>
            <a:endParaRPr lang="en-GB" sz="2400" dirty="0">
              <a:latin typeface="Arial" pitchFamily="34"/>
              <a:cs typeface="Arial" pitchFamily="34"/>
            </a:endParaRPr>
          </a:p>
          <a:p>
            <a:pPr lvl="0"/>
            <a:endParaRPr lang="en-GB" sz="2400" dirty="0" smtClean="0">
              <a:latin typeface="Arial" pitchFamily="34"/>
              <a:cs typeface="Arial" pitchFamily="34"/>
            </a:endParaRPr>
          </a:p>
          <a:p>
            <a:pPr lvl="0"/>
            <a:r>
              <a:rPr lang="en-GB" sz="2400" dirty="0" smtClean="0">
                <a:latin typeface="Arial" pitchFamily="34"/>
                <a:cs typeface="Arial" pitchFamily="34"/>
              </a:rPr>
              <a:t>She </a:t>
            </a:r>
            <a:r>
              <a:rPr lang="en-GB" sz="2400" dirty="0">
                <a:latin typeface="Arial" pitchFamily="34"/>
                <a:cs typeface="Arial" pitchFamily="34"/>
              </a:rPr>
              <a:t>carried a purse with 1s 11d in it, </a:t>
            </a:r>
            <a:endParaRPr lang="en-GB" sz="2400" dirty="0" smtClean="0">
              <a:latin typeface="Arial" pitchFamily="34"/>
              <a:cs typeface="Arial" pitchFamily="34"/>
            </a:endParaRPr>
          </a:p>
          <a:p>
            <a:pPr lvl="0"/>
            <a:r>
              <a:rPr lang="en-GB" sz="2400" dirty="0" smtClean="0">
                <a:latin typeface="Arial" pitchFamily="34"/>
                <a:cs typeface="Arial" pitchFamily="34"/>
              </a:rPr>
              <a:t>two </a:t>
            </a:r>
            <a:r>
              <a:rPr lang="en-GB" sz="2400" dirty="0">
                <a:latin typeface="Arial" pitchFamily="34"/>
                <a:cs typeface="Arial" pitchFamily="34"/>
              </a:rPr>
              <a:t>third class tickets, a fountain pen and keys.</a:t>
            </a:r>
          </a:p>
          <a:p>
            <a:pPr lvl="0"/>
            <a:endParaRPr lang="en-GB" sz="2800" dirty="0">
              <a:latin typeface="Arial" pitchFamily="34"/>
              <a:cs typeface="Arial" pitchFamily="34"/>
            </a:endParaRPr>
          </a:p>
        </p:txBody>
      </p:sp>
      <p:pic>
        <p:nvPicPr>
          <p:cNvPr id="5123" name="Picture 3" descr="C:\Users\Margaret\Documents\Milford Bridge Street Project\Titanic 1\Titanic\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941168"/>
            <a:ext cx="1741736" cy="11590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argaret\Documents\Milford Bridge Street Project\Titanic 1\Titanic\add95e2995f5fd455826c697101fa618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380" y="3080105"/>
            <a:ext cx="614223" cy="81896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argaret\Documents\Milford Bridge Street Project\Titanic 1\Titanic\il_340x270.3197519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5" y="1412776"/>
            <a:ext cx="648072" cy="8783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garet\Documents\Milford Bridge Street Project\Fred's stuff\Milford bridge logo 2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8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extBox 4"/>
          <p:cNvSpPr txBox="1"/>
          <p:nvPr/>
        </p:nvSpPr>
        <p:spPr>
          <a:xfrm>
            <a:off x="251524" y="5661251"/>
            <a:ext cx="2860270"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1" u="none" strike="noStrike" kern="1200" cap="none" spc="0" baseline="0">
                <a:solidFill>
                  <a:srgbClr val="FF0000"/>
                </a:solidFill>
                <a:uFillTx/>
                <a:latin typeface="Calibri"/>
              </a:rPr>
              <a:t>Portrait of Eileen from mural</a:t>
            </a:r>
            <a:endParaRPr lang="en-GB" sz="1800" b="0" i="0" u="none" strike="noStrike" kern="1200" cap="none" spc="0" baseline="0">
              <a:solidFill>
                <a:srgbClr val="000000"/>
              </a:solidFill>
              <a:uFillTx/>
              <a:latin typeface="Calibri"/>
            </a:endParaRPr>
          </a:p>
        </p:txBody>
      </p:sp>
      <p:pic>
        <p:nvPicPr>
          <p:cNvPr id="3" name="Picture 2" descr="C:\Users\Margaret\Documents\Milford Bridge Street Project\Other images\UKRMSTitanicDeathsatSea1912ForEileenMcNamee.jpg"/>
          <p:cNvPicPr>
            <a:picLocks noChangeAspect="1"/>
          </p:cNvPicPr>
          <p:nvPr/>
        </p:nvPicPr>
        <p:blipFill>
          <a:blip r:embed="rId3"/>
          <a:srcRect/>
          <a:stretch>
            <a:fillRect/>
          </a:stretch>
        </p:blipFill>
        <p:spPr>
          <a:xfrm>
            <a:off x="226899" y="575118"/>
            <a:ext cx="8850358" cy="6256242"/>
          </a:xfrm>
          <a:prstGeom prst="rect">
            <a:avLst/>
          </a:prstGeom>
          <a:noFill/>
          <a:ln>
            <a:noFill/>
          </a:ln>
        </p:spPr>
      </p:pic>
      <p:pic>
        <p:nvPicPr>
          <p:cNvPr id="4" name="Picture 2" descr="C:\Users\Margaret\Documents\Milford Bridge Street Project\Fred's stuff\Milford bridge logo 2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5122" name="Picture 2" descr="C:\Users\Margaret\Documents\Milford Bridge Street Project\Fred's stuff\BRIDGE MURAL Invicta Leatherwo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9798"/>
            <a:ext cx="5760640" cy="64984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argaret\Documents\Milford Bridge Street Project\Fred's stuff\Milford bridge logo 2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3" name="Picture 2" descr="C:\Users\Margaret\Documents\Milford Bridge Street Project\Other images\1901EnglandCensusForRichardOleary (2).jpg"/>
          <p:cNvPicPr>
            <a:picLocks noChangeAspect="1"/>
          </p:cNvPicPr>
          <p:nvPr/>
        </p:nvPicPr>
        <p:blipFill>
          <a:blip r:embed="rId3"/>
          <a:srcRect/>
          <a:stretch>
            <a:fillRect/>
          </a:stretch>
        </p:blipFill>
        <p:spPr>
          <a:xfrm>
            <a:off x="899592" y="1064699"/>
            <a:ext cx="7704859" cy="5557440"/>
          </a:xfrm>
          <a:prstGeom prst="rect">
            <a:avLst/>
          </a:prstGeom>
          <a:noFill/>
          <a:ln>
            <a:noFill/>
          </a:ln>
        </p:spPr>
      </p:pic>
      <p:sp>
        <p:nvSpPr>
          <p:cNvPr id="2" name="Content Placeholder 2"/>
          <p:cNvSpPr txBox="1">
            <a:spLocks noGrp="1"/>
          </p:cNvSpPr>
          <p:nvPr>
            <p:ph idx="1"/>
          </p:nvPr>
        </p:nvSpPr>
        <p:spPr>
          <a:xfrm>
            <a:off x="575557" y="171407"/>
            <a:ext cx="8352927" cy="945962"/>
          </a:xfrm>
        </p:spPr>
        <p:txBody>
          <a:bodyPr/>
          <a:lstStyle/>
          <a:p>
            <a:pPr marL="0" lvl="0" indent="0">
              <a:spcBef>
                <a:spcPts val="700"/>
              </a:spcBef>
              <a:buNone/>
            </a:pPr>
            <a:r>
              <a:rPr lang="en-GB" sz="1800" dirty="0">
                <a:latin typeface="Arial" pitchFamily="34"/>
                <a:cs typeface="Arial" pitchFamily="34"/>
              </a:rPr>
              <a:t>We can find evidence of Eileen and </a:t>
            </a:r>
            <a:r>
              <a:rPr lang="en-GB" sz="1800" dirty="0" smtClean="0">
                <a:latin typeface="Arial" pitchFamily="34"/>
                <a:cs typeface="Arial" pitchFamily="34"/>
              </a:rPr>
              <a:t>family </a:t>
            </a:r>
            <a:r>
              <a:rPr lang="en-GB" sz="1800" dirty="0">
                <a:latin typeface="Arial" pitchFamily="34"/>
                <a:cs typeface="Arial" pitchFamily="34"/>
              </a:rPr>
              <a:t>from the Gillingham Census for 1901. Eileen’s father, mother and </a:t>
            </a:r>
            <a:r>
              <a:rPr lang="en-GB" sz="1800" dirty="0" smtClean="0">
                <a:latin typeface="Arial" pitchFamily="34"/>
                <a:cs typeface="Arial" pitchFamily="34"/>
              </a:rPr>
              <a:t>brother </a:t>
            </a:r>
            <a:r>
              <a:rPr lang="en-GB" sz="1800" dirty="0">
                <a:latin typeface="Arial" pitchFamily="34"/>
                <a:cs typeface="Arial" pitchFamily="34"/>
              </a:rPr>
              <a:t>were </a:t>
            </a:r>
            <a:r>
              <a:rPr lang="en-GB" sz="1800" dirty="0" smtClean="0">
                <a:latin typeface="Arial" pitchFamily="34"/>
                <a:cs typeface="Arial" pitchFamily="34"/>
              </a:rPr>
              <a:t>recorded as living </a:t>
            </a:r>
            <a:r>
              <a:rPr lang="en-GB" sz="1800" dirty="0">
                <a:latin typeface="Arial" pitchFamily="34"/>
                <a:cs typeface="Arial" pitchFamily="34"/>
              </a:rPr>
              <a:t>at </a:t>
            </a:r>
            <a:r>
              <a:rPr lang="en-GB" sz="1800" dirty="0" smtClean="0">
                <a:latin typeface="Arial" pitchFamily="34"/>
                <a:cs typeface="Arial" pitchFamily="34"/>
              </a:rPr>
              <a:t>7 </a:t>
            </a:r>
            <a:r>
              <a:rPr lang="en-GB" sz="1800" dirty="0">
                <a:latin typeface="Arial" pitchFamily="34"/>
                <a:cs typeface="Arial" pitchFamily="34"/>
              </a:rPr>
              <a:t>Middle Street.</a:t>
            </a:r>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a:p>
            <a:pPr marL="0" lvl="0" indent="0">
              <a:spcBef>
                <a:spcPts val="300"/>
              </a:spcBef>
              <a:buNone/>
            </a:pPr>
            <a:endParaRPr lang="en-GB" sz="1200" i="1" dirty="0"/>
          </a:p>
        </p:txBody>
      </p:sp>
      <p:pic>
        <p:nvPicPr>
          <p:cNvPr id="5" name="Picture 2" descr="C:\Users\Margaret\Documents\Milford Bridge Street Project\Fred's stuff\Milford bridge logo 2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4" name="TextBox 2"/>
          <p:cNvSpPr txBox="1"/>
          <p:nvPr/>
        </p:nvSpPr>
        <p:spPr>
          <a:xfrm>
            <a:off x="1254387" y="375756"/>
            <a:ext cx="6934910" cy="46166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Eileen was not at home on the day of the census</a:t>
            </a:r>
            <a:r>
              <a:rPr lang="en-GB" sz="1800" b="0" i="0" u="none" strike="noStrike" kern="1200" cap="none" spc="0" baseline="0" dirty="0">
                <a:solidFill>
                  <a:srgbClr val="000000"/>
                </a:solidFill>
                <a:uFillTx/>
                <a:latin typeface="Calibri"/>
              </a:rPr>
              <a:t>. </a:t>
            </a:r>
          </a:p>
        </p:txBody>
      </p:sp>
      <p:pic>
        <p:nvPicPr>
          <p:cNvPr id="5" name="Picture 2" descr="C:\Users\Margaret\Documents\Milford Bridge Street Project\Fred's stuff\Milford bridge logo 2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argaret\Documents\Milford Bridge Street Project\Other images\1901EnglandCensusForEileenO'Leary (1)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273" y="980728"/>
            <a:ext cx="8476845" cy="5551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3" name="Picture 2" descr="C:\Users\Margaret\Documents\Milford Bridge Street Project\Fred's stuff\Milford bridge logo 2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garet\Documents\Milford Bridge Street Project\Other images\_31321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653" y="2492896"/>
            <a:ext cx="5549703" cy="41622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3428" y="6193507"/>
            <a:ext cx="2535833" cy="461665"/>
          </a:xfrm>
          <a:prstGeom prst="rect">
            <a:avLst/>
          </a:prstGeom>
          <a:noFill/>
        </p:spPr>
        <p:txBody>
          <a:bodyPr wrap="square" rtlCol="0">
            <a:spAutoFit/>
          </a:bodyPr>
          <a:lstStyle/>
          <a:p>
            <a:r>
              <a:rPr lang="en-GB" sz="2400" dirty="0" smtClean="0">
                <a:latin typeface="Arial" pitchFamily="34" charset="0"/>
                <a:cs typeface="Arial" pitchFamily="34" charset="0"/>
              </a:rPr>
              <a:t>        … and now.</a:t>
            </a:r>
            <a:endParaRPr lang="en-GB" sz="2400" dirty="0">
              <a:latin typeface="Arial" pitchFamily="34" charset="0"/>
              <a:cs typeface="Arial" pitchFamily="34" charset="0"/>
            </a:endParaRPr>
          </a:p>
        </p:txBody>
      </p:sp>
      <p:sp>
        <p:nvSpPr>
          <p:cNvPr id="2" name="AutoShape 2" descr="https://mail.google.com/mail/u/0/?ui=2&amp;ik=7a1f963987&amp;view=att&amp;th=146f74f7186a76ab&amp;attid=0.1.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mail.google.com/mail/u/0/?ui=2&amp;ik=7a1f963987&amp;view=att&amp;th=146f74f7186a76ab&amp;attid=0.1.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descr="C:\Users\Margaret\Downloads\EILEENS HOUSE DAWING A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6" y="160337"/>
            <a:ext cx="3691766" cy="5140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83968" y="140523"/>
            <a:ext cx="1591504" cy="461665"/>
          </a:xfrm>
          <a:prstGeom prst="rect">
            <a:avLst/>
          </a:prstGeom>
          <a:noFill/>
        </p:spPr>
        <p:txBody>
          <a:bodyPr wrap="square" rtlCol="0">
            <a:spAutoFit/>
          </a:bodyPr>
          <a:lstStyle/>
          <a:p>
            <a:r>
              <a:rPr lang="en-GB" sz="2400" dirty="0" smtClean="0">
                <a:latin typeface="Arial" pitchFamily="34" charset="0"/>
                <a:cs typeface="Arial" pitchFamily="34" charset="0"/>
              </a:rPr>
              <a:t>Then…</a:t>
            </a:r>
            <a:endParaRPr lang="en-GB" sz="2400" dirty="0">
              <a:latin typeface="Arial" pitchFamily="34" charset="0"/>
              <a:cs typeface="Arial" pitchFamily="34" charset="0"/>
            </a:endParaRPr>
          </a:p>
        </p:txBody>
      </p:sp>
      <p:sp>
        <p:nvSpPr>
          <p:cNvPr id="7" name="TextBox 6"/>
          <p:cNvSpPr txBox="1"/>
          <p:nvPr/>
        </p:nvSpPr>
        <p:spPr>
          <a:xfrm>
            <a:off x="5436096" y="1085610"/>
            <a:ext cx="2849823" cy="523220"/>
          </a:xfrm>
          <a:prstGeom prst="rect">
            <a:avLst/>
          </a:prstGeom>
          <a:noFill/>
        </p:spPr>
        <p:txBody>
          <a:bodyPr wrap="square" rtlCol="0">
            <a:spAutoFit/>
          </a:bodyPr>
          <a:lstStyle/>
          <a:p>
            <a:r>
              <a:rPr lang="en-GB" sz="2800" dirty="0" smtClean="0">
                <a:latin typeface="Arial" pitchFamily="34" charset="0"/>
                <a:cs typeface="Arial" pitchFamily="34" charset="0"/>
              </a:rPr>
              <a:t>Eileen’s house</a:t>
            </a:r>
            <a:endParaRPr lang="en-GB" sz="28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extBox 1"/>
          <p:cNvSpPr txBox="1"/>
          <p:nvPr/>
        </p:nvSpPr>
        <p:spPr>
          <a:xfrm>
            <a:off x="611559" y="1134038"/>
            <a:ext cx="6040288" cy="34163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pic>
        <p:nvPicPr>
          <p:cNvPr id="3" name="Picture 2" descr="C:\Users\Margaret\Documents\Milford Bridge Street Project\Fred's stuff\Milford bridge logo 2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garet\Documents\Milford Bridge Street Project\Other images\Cyclists Rest adve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13" y="494461"/>
            <a:ext cx="8189259" cy="5962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a:xfrm>
            <a:off x="1231825" y="476672"/>
            <a:ext cx="6678760" cy="668854"/>
          </a:xfrm>
        </p:spPr>
        <p:txBody>
          <a:bodyPr anchorCtr="0"/>
          <a:lstStyle/>
          <a:p>
            <a:pPr lvl="0" algn="l"/>
            <a:r>
              <a:rPr lang="en-GB" sz="2400" dirty="0" smtClean="0">
                <a:latin typeface="Arial" pitchFamily="34"/>
                <a:cs typeface="Arial" pitchFamily="34"/>
              </a:rPr>
              <a:t/>
            </a:r>
            <a:br>
              <a:rPr lang="en-GB" sz="2400" dirty="0" smtClean="0">
                <a:latin typeface="Arial" pitchFamily="34"/>
                <a:cs typeface="Arial" pitchFamily="34"/>
              </a:rPr>
            </a:br>
            <a:r>
              <a:rPr lang="en-GB" sz="2400" dirty="0" smtClean="0">
                <a:latin typeface="Arial" pitchFamily="34"/>
                <a:cs typeface="Arial" pitchFamily="34"/>
              </a:rPr>
              <a:t>Eileen </a:t>
            </a:r>
            <a:r>
              <a:rPr lang="en-GB" sz="2400" dirty="0">
                <a:latin typeface="Arial" pitchFamily="34"/>
                <a:cs typeface="Arial" pitchFamily="34"/>
              </a:rPr>
              <a:t>went to St. </a:t>
            </a:r>
            <a:r>
              <a:rPr lang="en-GB" sz="2400" dirty="0" smtClean="0">
                <a:latin typeface="Arial" pitchFamily="34"/>
                <a:cs typeface="Arial" pitchFamily="34"/>
              </a:rPr>
              <a:t>Thomas’s </a:t>
            </a:r>
            <a:r>
              <a:rPr lang="en-GB" sz="2400" dirty="0">
                <a:latin typeface="Arial" pitchFamily="34"/>
                <a:cs typeface="Arial" pitchFamily="34"/>
              </a:rPr>
              <a:t>School, </a:t>
            </a:r>
            <a:r>
              <a:rPr lang="en-GB" sz="2400" dirty="0" smtClean="0">
                <a:latin typeface="Arial" pitchFamily="34"/>
                <a:cs typeface="Arial" pitchFamily="34"/>
              </a:rPr>
              <a:t>Salisbury </a:t>
            </a:r>
            <a:r>
              <a:rPr lang="en-GB" sz="2400" dirty="0">
                <a:latin typeface="Arial" pitchFamily="34"/>
                <a:cs typeface="Arial" pitchFamily="34"/>
              </a:rPr>
              <a:t/>
            </a:r>
            <a:br>
              <a:rPr lang="en-GB" sz="2400" dirty="0">
                <a:latin typeface="Arial" pitchFamily="34"/>
                <a:cs typeface="Arial" pitchFamily="34"/>
              </a:rPr>
            </a:br>
            <a:endParaRPr lang="en-GB" sz="2400" dirty="0">
              <a:latin typeface="Arial" pitchFamily="34"/>
              <a:cs typeface="Arial" pitchFamily="34"/>
            </a:endParaRPr>
          </a:p>
        </p:txBody>
      </p:sp>
      <p:pic>
        <p:nvPicPr>
          <p:cNvPr id="1026" name="Picture 2" descr="C:\Users\Margaret\Documents\Milford Bridge Street Project\Other images\St Thomas's sch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7" y="1628800"/>
            <a:ext cx="7310437" cy="4640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argaret\Documents\Milford Bridge Street Project\Fred's stuff\Milford bridge logo 2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p:cNvSpPr txBox="1">
            <a:spLocks noGrp="1"/>
          </p:cNvSpPr>
          <p:nvPr>
            <p:ph type="title"/>
          </p:nvPr>
        </p:nvSpPr>
        <p:spPr>
          <a:xfrm>
            <a:off x="1475658" y="274640"/>
            <a:ext cx="5472610" cy="922108"/>
          </a:xfrm>
        </p:spPr>
        <p:txBody>
          <a:bodyPr/>
          <a:lstStyle/>
          <a:p>
            <a:pPr lvl="0"/>
            <a:r>
              <a:rPr lang="en-GB" sz="2400" dirty="0">
                <a:latin typeface="Arial" pitchFamily="34"/>
                <a:cs typeface="Arial" pitchFamily="34"/>
              </a:rPr>
              <a:t>Maths for 12 year olds in </a:t>
            </a:r>
            <a:r>
              <a:rPr lang="en-GB" sz="2400" dirty="0" smtClean="0">
                <a:latin typeface="Arial" pitchFamily="34"/>
                <a:cs typeface="Arial" pitchFamily="34"/>
              </a:rPr>
              <a:t>about 1905</a:t>
            </a:r>
            <a:endParaRPr lang="en-GB" sz="2400" dirty="0">
              <a:latin typeface="Arial" pitchFamily="34"/>
              <a:cs typeface="Arial" pitchFamily="34"/>
            </a:endParaRPr>
          </a:p>
        </p:txBody>
      </p:sp>
      <p:sp>
        <p:nvSpPr>
          <p:cNvPr id="3" name="Content Placeholder 2"/>
          <p:cNvSpPr txBox="1">
            <a:spLocks noGrp="1"/>
          </p:cNvSpPr>
          <p:nvPr>
            <p:ph idx="1"/>
          </p:nvPr>
        </p:nvSpPr>
        <p:spPr>
          <a:xfrm>
            <a:off x="755576" y="1124744"/>
            <a:ext cx="7776864" cy="5544616"/>
          </a:xfrm>
        </p:spPr>
        <p:txBody>
          <a:bodyPr/>
          <a:lstStyle/>
          <a:p>
            <a:pPr marL="0" indent="0">
              <a:buNone/>
            </a:pPr>
            <a:r>
              <a:rPr lang="en-GB" sz="2000" dirty="0" smtClean="0">
                <a:latin typeface="Arial" pitchFamily="34" charset="0"/>
                <a:cs typeface="Arial" pitchFamily="34" charset="0"/>
              </a:rPr>
              <a:t>1</a:t>
            </a:r>
            <a:r>
              <a:rPr lang="en-GB" sz="2000" dirty="0">
                <a:latin typeface="Arial" pitchFamily="34" charset="0"/>
                <a:cs typeface="Arial" pitchFamily="34" charset="0"/>
              </a:rPr>
              <a:t>.   Multiply six millions five hundred and eighty three thousand and twenty by 6,309 and divide this product by 701 (Answer in figures)</a:t>
            </a:r>
          </a:p>
          <a:p>
            <a:pPr marL="0" indent="0">
              <a:spcBef>
                <a:spcPts val="0"/>
              </a:spcBef>
              <a:buNone/>
            </a:pPr>
            <a:r>
              <a:rPr lang="en-GB" sz="2000" dirty="0">
                <a:latin typeface="Arial" pitchFamily="34" charset="0"/>
                <a:cs typeface="Arial" pitchFamily="34" charset="0"/>
              </a:rPr>
              <a:t> </a:t>
            </a:r>
          </a:p>
          <a:p>
            <a:pPr marL="0" indent="0">
              <a:buNone/>
            </a:pPr>
            <a:r>
              <a:rPr lang="en-GB" sz="2000" dirty="0">
                <a:latin typeface="Arial" pitchFamily="34" charset="0"/>
                <a:cs typeface="Arial" pitchFamily="34" charset="0"/>
              </a:rPr>
              <a:t>2.  Add together 75 tons 3 cwt 10 Ibs: 33 tons 1 cwt 161bs &amp; 125 tons 2 cwt 3 qrs 2 lbs. What is the value of the whole at 5s. 7d per qrs.</a:t>
            </a:r>
          </a:p>
          <a:p>
            <a:pPr marL="0" indent="0">
              <a:spcBef>
                <a:spcPts val="0"/>
              </a:spcBef>
              <a:buNone/>
            </a:pPr>
            <a:r>
              <a:rPr lang="en-GB" sz="2000" dirty="0">
                <a:latin typeface="Arial" pitchFamily="34" charset="0"/>
                <a:cs typeface="Arial" pitchFamily="34" charset="0"/>
              </a:rPr>
              <a:t> </a:t>
            </a:r>
          </a:p>
          <a:p>
            <a:pPr marL="0" indent="0">
              <a:buNone/>
            </a:pPr>
            <a:r>
              <a:rPr lang="en-GB" sz="2000" dirty="0">
                <a:latin typeface="Arial" pitchFamily="34" charset="0"/>
                <a:cs typeface="Arial" pitchFamily="34" charset="0"/>
              </a:rPr>
              <a:t>3.  A cistern containing 60 gallons is one third full; the supply pipe conveys into the cistern 21 gallons a minute and a discharge pipe lets out 1gal 3 qts a minute. If these two pipes are opened at the same time in what time will the cistern be full?</a:t>
            </a:r>
          </a:p>
          <a:p>
            <a:pPr marL="0" indent="0">
              <a:spcBef>
                <a:spcPts val="0"/>
              </a:spcBef>
              <a:buNone/>
            </a:pPr>
            <a:r>
              <a:rPr lang="en-GB" sz="2000" dirty="0">
                <a:latin typeface="Arial" pitchFamily="34" charset="0"/>
                <a:cs typeface="Arial" pitchFamily="34" charset="0"/>
              </a:rPr>
              <a:t> </a:t>
            </a:r>
          </a:p>
          <a:p>
            <a:pPr marL="0" indent="0">
              <a:buNone/>
            </a:pPr>
            <a:r>
              <a:rPr lang="en-GB" sz="2000" dirty="0">
                <a:latin typeface="Arial" pitchFamily="34" charset="0"/>
                <a:cs typeface="Arial" pitchFamily="34" charset="0"/>
              </a:rPr>
              <a:t>4.  How many yards worth 4s. 2d a yard must be given in exchange for 402 yards at 3s. 5d a yard?</a:t>
            </a:r>
          </a:p>
          <a:p>
            <a:pPr marL="0" indent="0">
              <a:spcBef>
                <a:spcPts val="0"/>
              </a:spcBef>
              <a:buNone/>
            </a:pPr>
            <a:r>
              <a:rPr lang="en-GB" sz="2000" dirty="0">
                <a:latin typeface="Arial" pitchFamily="34" charset="0"/>
                <a:cs typeface="Arial" pitchFamily="34" charset="0"/>
              </a:rPr>
              <a:t> </a:t>
            </a:r>
          </a:p>
          <a:p>
            <a:pPr marL="0" indent="0">
              <a:buNone/>
            </a:pPr>
            <a:r>
              <a:rPr lang="en-GB" sz="2000" dirty="0">
                <a:latin typeface="Arial" pitchFamily="34" charset="0"/>
                <a:cs typeface="Arial" pitchFamily="34" charset="0"/>
              </a:rPr>
              <a:t>5.  Divide £89.17.6d by 19.75</a:t>
            </a:r>
          </a:p>
          <a:p>
            <a:pPr marL="0" lvl="0" indent="0">
              <a:buNone/>
            </a:pPr>
            <a:endParaRPr lang="en-GB" sz="1800" dirty="0">
              <a:solidFill>
                <a:srgbClr val="FF0000"/>
              </a:solidFill>
              <a:latin typeface="Arial" pitchFamily="34" charset="0"/>
              <a:cs typeface="Arial" pitchFamily="34" charset="0"/>
            </a:endParaRPr>
          </a:p>
        </p:txBody>
      </p:sp>
      <p:pic>
        <p:nvPicPr>
          <p:cNvPr id="4" name="Picture 2" descr="C:\Users\Margaret\Documents\Milford Bridge Street Project\Fred's stuff\Milford bridge logo 2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a:xfrm>
            <a:off x="480844" y="5445224"/>
            <a:ext cx="3024336" cy="792088"/>
          </a:xfrm>
        </p:spPr>
        <p:txBody>
          <a:bodyPr/>
          <a:lstStyle/>
          <a:p>
            <a:pPr lvl="0" algn="l"/>
            <a:r>
              <a:rPr lang="en-GB" sz="2400" dirty="0">
                <a:latin typeface="Arial" pitchFamily="34"/>
                <a:cs typeface="Arial" pitchFamily="34"/>
              </a:rPr>
              <a:t>What did Eileen </a:t>
            </a:r>
            <a:r>
              <a:rPr lang="en-GB" sz="2400" dirty="0" smtClean="0">
                <a:latin typeface="Arial" pitchFamily="34"/>
                <a:cs typeface="Arial" pitchFamily="34"/>
              </a:rPr>
              <a:t>do</a:t>
            </a:r>
            <a:br>
              <a:rPr lang="en-GB" sz="2400" dirty="0" smtClean="0">
                <a:latin typeface="Arial" pitchFamily="34"/>
                <a:cs typeface="Arial" pitchFamily="34"/>
              </a:rPr>
            </a:br>
            <a:r>
              <a:rPr lang="en-GB" sz="2400" dirty="0" smtClean="0">
                <a:latin typeface="Arial" pitchFamily="34"/>
                <a:cs typeface="Arial" pitchFamily="34"/>
              </a:rPr>
              <a:t>on </a:t>
            </a:r>
            <a:r>
              <a:rPr lang="en-GB" sz="2400" dirty="0">
                <a:latin typeface="Arial" pitchFamily="34"/>
                <a:cs typeface="Arial" pitchFamily="34"/>
              </a:rPr>
              <a:t>Sundays?</a:t>
            </a:r>
          </a:p>
        </p:txBody>
      </p:sp>
      <p:pic>
        <p:nvPicPr>
          <p:cNvPr id="2050" name="Picture 2" descr="C:\Users\Margaret\Documents\Milford Bridge Street Project\Other images\Baptist Chur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11" y="679792"/>
            <a:ext cx="3627001" cy="26372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garet\Documents\Milford Bridge Street Project\Other images\Admissions regist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291" y="198572"/>
            <a:ext cx="4980418" cy="6445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3350935"/>
            <a:ext cx="3312368" cy="400110"/>
          </a:xfrm>
          <a:prstGeom prst="rect">
            <a:avLst/>
          </a:prstGeom>
          <a:noFill/>
        </p:spPr>
        <p:txBody>
          <a:bodyPr wrap="square" rtlCol="0">
            <a:spAutoFit/>
          </a:bodyPr>
          <a:lstStyle/>
          <a:p>
            <a:r>
              <a:rPr lang="en-GB" sz="2000" dirty="0" smtClean="0"/>
              <a:t>Brown Street Baptist Church</a:t>
            </a:r>
            <a:endParaRPr lang="en-GB" sz="2000" dirty="0"/>
          </a:p>
        </p:txBody>
      </p:sp>
      <p:pic>
        <p:nvPicPr>
          <p:cNvPr id="6" name="Picture 2" descr="C:\Users\Margaret\Documents\Milford Bridge Street Project\Fred's stuff\Milford bridge logo 2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395536" cy="562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2523</Words>
  <Application>Microsoft Office PowerPoint</Application>
  <PresentationFormat>On-screen Show (4:3)</PresentationFormat>
  <Paragraphs>312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 Eileen went to St. Thomas’s School, Salisbury  </vt:lpstr>
      <vt:lpstr>Maths for 12 year olds in about 1905</vt:lpstr>
      <vt:lpstr>What did Eileen do on Sundays?</vt:lpstr>
      <vt:lpstr>What might Eileen have looked like as a child? </vt:lpstr>
      <vt:lpstr>How might she have looked when she was grown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There is a short list of five young couples Lightholler might have seen, who were British or Irish, had no children with them, and are known to have both died:  John and Elizabeth Chapman  aged 30 and 28 Dennis and Mary Lennon  aged 21 and 22 William and Cordelia Lobb   aged 30 and 26 Neal and Eileen McNamee  aged 27 and 19 William and Dorothy Turpin aged 29 and 27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Margaret</cp:lastModifiedBy>
  <cp:revision>78</cp:revision>
  <dcterms:created xsi:type="dcterms:W3CDTF">2013-10-04T14:51:03Z</dcterms:created>
  <dcterms:modified xsi:type="dcterms:W3CDTF">2014-07-07T09:35:42Z</dcterms:modified>
</cp:coreProperties>
</file>